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FF2C6-19F2-4EB1-8036-904E88B81AA8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29FF0-CB4C-4250-BA1D-49F2EC11A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571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FF2C6-19F2-4EB1-8036-904E88B81AA8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29FF0-CB4C-4250-BA1D-49F2EC11A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107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FF2C6-19F2-4EB1-8036-904E88B81AA8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29FF0-CB4C-4250-BA1D-49F2EC11A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488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FF2C6-19F2-4EB1-8036-904E88B81AA8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29FF0-CB4C-4250-BA1D-49F2EC11A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24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FF2C6-19F2-4EB1-8036-904E88B81AA8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29FF0-CB4C-4250-BA1D-49F2EC11A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290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FF2C6-19F2-4EB1-8036-904E88B81AA8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29FF0-CB4C-4250-BA1D-49F2EC11A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055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FF2C6-19F2-4EB1-8036-904E88B81AA8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29FF0-CB4C-4250-BA1D-49F2EC11A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14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FF2C6-19F2-4EB1-8036-904E88B81AA8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29FF0-CB4C-4250-BA1D-49F2EC11A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8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FF2C6-19F2-4EB1-8036-904E88B81AA8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29FF0-CB4C-4250-BA1D-49F2EC11A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556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FF2C6-19F2-4EB1-8036-904E88B81AA8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29FF0-CB4C-4250-BA1D-49F2EC11A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043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FF2C6-19F2-4EB1-8036-904E88B81AA8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29FF0-CB4C-4250-BA1D-49F2EC11A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620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FF2C6-19F2-4EB1-8036-904E88B81AA8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29FF0-CB4C-4250-BA1D-49F2EC11A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681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677" y="692316"/>
            <a:ext cx="8198864" cy="289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7093" y="4793524"/>
            <a:ext cx="8458201" cy="394773"/>
          </a:xfrm>
        </p:spPr>
        <p:txBody>
          <a:bodyPr>
            <a:normAutofit fontScale="90000"/>
          </a:bodyPr>
          <a:lstStyle/>
          <a:p>
            <a:r>
              <a:rPr lang="en-AU" sz="4000" dirty="0" smtClean="0">
                <a:solidFill>
                  <a:srgbClr val="FF0000"/>
                </a:solidFill>
              </a:rPr>
              <a:t>First Course of Special Machine 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422622" y="3564155"/>
            <a:ext cx="6400800" cy="1184318"/>
          </a:xfrm>
          <a:prstGeom prst="rect">
            <a:avLst/>
          </a:prstGeom>
        </p:spPr>
        <p:txBody>
          <a:bodyPr/>
          <a:lstStyle/>
          <a:p>
            <a:r>
              <a:rPr lang="en-AU" sz="4000" dirty="0" smtClean="0"/>
              <a:t>Department of Electrical  Power and Machine Engineering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990165" y="5237166"/>
            <a:ext cx="3036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By Qasim Al Azze               2018</a:t>
            </a:r>
            <a:endParaRPr lang="en-US" dirty="0"/>
          </a:p>
        </p:txBody>
      </p:sp>
      <p:sp>
        <p:nvSpPr>
          <p:cNvPr id="5" name="AutoShape 2" descr="Image result for machine electric"/>
          <p:cNvSpPr>
            <a:spLocks noChangeAspect="1" noChangeArrowheads="1"/>
          </p:cNvSpPr>
          <p:nvPr/>
        </p:nvSpPr>
        <p:spPr bwMode="auto">
          <a:xfrm>
            <a:off x="188259" y="-92648"/>
            <a:ext cx="368834" cy="195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687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1090" y="840716"/>
            <a:ext cx="1310896" cy="179536"/>
          </a:xfrm>
          <a:prstGeom prst="rect">
            <a:avLst/>
          </a:prstGeom>
          <a:solidFill>
            <a:srgbClr val="FEE2C8"/>
          </a:solidFill>
        </p:spPr>
        <p:txBody>
          <a:bodyPr vert="horz" wrap="square" lIns="0" tIns="0" rIns="0" bIns="0" rtlCol="0">
            <a:spAutoFit/>
          </a:bodyPr>
          <a:lstStyle/>
          <a:p>
            <a:pPr marL="683895">
              <a:lnSpc>
                <a:spcPts val="1370"/>
              </a:lnSpc>
            </a:pPr>
            <a:r>
              <a:rPr sz="1200" b="1" spc="5" dirty="0">
                <a:solidFill>
                  <a:srgbClr val="231F20"/>
                </a:solidFill>
                <a:latin typeface="Arial"/>
                <a:cs typeface="Arial"/>
              </a:rPr>
              <a:t>1398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03474" y="845440"/>
            <a:ext cx="159520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dirty="0">
                <a:solidFill>
                  <a:srgbClr val="005AAA"/>
                </a:solidFill>
                <a:latin typeface="Arial"/>
                <a:cs typeface="Arial"/>
              </a:rPr>
              <a:t>Electrical</a:t>
            </a:r>
            <a:r>
              <a:rPr sz="1000" b="1" spc="-235" dirty="0">
                <a:solidFill>
                  <a:srgbClr val="005AAA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005AAA"/>
                </a:solidFill>
                <a:latin typeface="Arial"/>
                <a:cs typeface="Arial"/>
              </a:rPr>
              <a:t>Technology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99247" y="977713"/>
            <a:ext cx="3095129" cy="0"/>
          </a:xfrm>
          <a:custGeom>
            <a:avLst/>
            <a:gdLst/>
            <a:ahLst/>
            <a:cxnLst/>
            <a:rect l="l" t="t" r="r" b="b"/>
            <a:pathLst>
              <a:path w="2557780">
                <a:moveTo>
                  <a:pt x="0" y="0"/>
                </a:moveTo>
                <a:lnTo>
                  <a:pt x="2557272" y="0"/>
                </a:lnTo>
              </a:path>
            </a:pathLst>
          </a:custGeom>
          <a:ln w="12192">
            <a:solidFill>
              <a:srgbClr val="F7931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42031" y="1039614"/>
            <a:ext cx="6095744" cy="935441"/>
          </a:xfrm>
          <a:custGeom>
            <a:avLst/>
            <a:gdLst/>
            <a:ahLst/>
            <a:cxnLst/>
            <a:rect l="l" t="t" r="r" b="b"/>
            <a:pathLst>
              <a:path w="5037455" h="1458595">
                <a:moveTo>
                  <a:pt x="0" y="0"/>
                </a:moveTo>
                <a:lnTo>
                  <a:pt x="5037074" y="0"/>
                </a:lnTo>
                <a:lnTo>
                  <a:pt x="5037074" y="1458214"/>
                </a:lnTo>
                <a:lnTo>
                  <a:pt x="0" y="1458214"/>
                </a:lnTo>
                <a:lnTo>
                  <a:pt x="0" y="0"/>
                </a:lnTo>
                <a:close/>
              </a:path>
            </a:pathLst>
          </a:custGeom>
          <a:solidFill>
            <a:srgbClr val="EDE3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42031" y="1039614"/>
            <a:ext cx="6095744" cy="935441"/>
          </a:xfrm>
          <a:custGeom>
            <a:avLst/>
            <a:gdLst/>
            <a:ahLst/>
            <a:cxnLst/>
            <a:rect l="l" t="t" r="r" b="b"/>
            <a:pathLst>
              <a:path w="5037455" h="1458595">
                <a:moveTo>
                  <a:pt x="0" y="0"/>
                </a:moveTo>
                <a:lnTo>
                  <a:pt x="5037074" y="0"/>
                </a:lnTo>
                <a:lnTo>
                  <a:pt x="5037074" y="1458214"/>
                </a:lnTo>
                <a:lnTo>
                  <a:pt x="0" y="1458214"/>
                </a:lnTo>
                <a:lnTo>
                  <a:pt x="0" y="0"/>
                </a:lnTo>
                <a:close/>
              </a:path>
            </a:pathLst>
          </a:custGeom>
          <a:ln w="6096">
            <a:solidFill>
              <a:srgbClr val="912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542031" y="1033098"/>
            <a:ext cx="6095744" cy="14383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364" marR="260350" lvl="1" indent="15240">
              <a:lnSpc>
                <a:spcPct val="118000"/>
              </a:lnSpc>
              <a:buAutoNum type="arabicPeriod" startAt="9"/>
              <a:tabLst>
                <a:tab pos="455930" algn="l"/>
              </a:tabLst>
            </a:pPr>
            <a:r>
              <a:rPr sz="1000" b="1" spc="-20" dirty="0">
                <a:solidFill>
                  <a:srgbClr val="EC008C"/>
                </a:solidFill>
                <a:latin typeface="Times New Roman"/>
                <a:cs typeface="Times New Roman"/>
              </a:rPr>
              <a:t>What could </a:t>
            </a:r>
            <a:r>
              <a:rPr sz="1000" b="1" spc="-15" dirty="0">
                <a:solidFill>
                  <a:srgbClr val="EC008C"/>
                </a:solidFill>
                <a:latin typeface="Times New Roman"/>
                <a:cs typeface="Times New Roman"/>
              </a:rPr>
              <a:t>be </a:t>
            </a:r>
            <a:r>
              <a:rPr sz="1000" b="1" spc="-20" dirty="0">
                <a:solidFill>
                  <a:srgbClr val="EC008C"/>
                </a:solidFill>
                <a:latin typeface="Times New Roman"/>
                <a:cs typeface="Times New Roman"/>
              </a:rPr>
              <a:t>the </a:t>
            </a:r>
            <a:r>
              <a:rPr sz="1000" b="1" spc="-25" dirty="0">
                <a:solidFill>
                  <a:srgbClr val="EC008C"/>
                </a:solidFill>
                <a:latin typeface="Times New Roman"/>
                <a:cs typeface="Times New Roman"/>
              </a:rPr>
              <a:t>reasons </a:t>
            </a:r>
            <a:r>
              <a:rPr sz="1000" b="1" spc="-15" dirty="0">
                <a:solidFill>
                  <a:srgbClr val="EC008C"/>
                </a:solidFill>
                <a:latin typeface="Times New Roman"/>
                <a:cs typeface="Times New Roman"/>
              </a:rPr>
              <a:t>if </a:t>
            </a:r>
            <a:r>
              <a:rPr sz="1000" b="1" dirty="0">
                <a:solidFill>
                  <a:srgbClr val="EC008C"/>
                </a:solidFill>
                <a:latin typeface="Times New Roman"/>
                <a:cs typeface="Times New Roman"/>
              </a:rPr>
              <a:t>a </a:t>
            </a:r>
            <a:r>
              <a:rPr sz="1000" b="1" spc="-25" dirty="0">
                <a:solidFill>
                  <a:srgbClr val="EC008C"/>
                </a:solidFill>
                <a:latin typeface="Times New Roman"/>
                <a:cs typeface="Times New Roman"/>
              </a:rPr>
              <a:t>split-phase </a:t>
            </a:r>
            <a:r>
              <a:rPr sz="1000" b="1" spc="-20" dirty="0">
                <a:solidFill>
                  <a:srgbClr val="EC008C"/>
                </a:solidFill>
                <a:latin typeface="Times New Roman"/>
                <a:cs typeface="Times New Roman"/>
              </a:rPr>
              <a:t>motor fails </a:t>
            </a:r>
            <a:r>
              <a:rPr sz="1000" b="1" spc="-15" dirty="0">
                <a:solidFill>
                  <a:srgbClr val="EC008C"/>
                </a:solidFill>
                <a:latin typeface="Times New Roman"/>
                <a:cs typeface="Times New Roman"/>
              </a:rPr>
              <a:t>to </a:t>
            </a:r>
            <a:r>
              <a:rPr sz="1000" b="1" spc="-20" dirty="0">
                <a:solidFill>
                  <a:srgbClr val="EC008C"/>
                </a:solidFill>
                <a:latin typeface="Times New Roman"/>
                <a:cs typeface="Times New Roman"/>
              </a:rPr>
              <a:t>start and hums </a:t>
            </a:r>
            <a:r>
              <a:rPr sz="1000" b="1" spc="-25" dirty="0">
                <a:solidFill>
                  <a:srgbClr val="EC008C"/>
                </a:solidFill>
                <a:latin typeface="Times New Roman"/>
                <a:cs typeface="Times New Roman"/>
              </a:rPr>
              <a:t>loudly </a:t>
            </a:r>
            <a:r>
              <a:rPr sz="1000" b="1" dirty="0">
                <a:solidFill>
                  <a:srgbClr val="EC008C"/>
                </a:solidFill>
                <a:latin typeface="Times New Roman"/>
                <a:cs typeface="Times New Roman"/>
              </a:rPr>
              <a:t>?  </a:t>
            </a:r>
            <a:r>
              <a:rPr sz="1000" b="1" spc="-10" dirty="0">
                <a:solidFill>
                  <a:srgbClr val="EC008C"/>
                </a:solidFill>
                <a:latin typeface="Times New Roman"/>
                <a:cs typeface="Times New Roman"/>
              </a:rPr>
              <a:t>Ans.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It could be due to the starting winding being open or grounded or burnt</a:t>
            </a:r>
            <a:r>
              <a:rPr sz="1000" spc="-1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out.</a:t>
            </a:r>
            <a:endParaRPr sz="1000">
              <a:latin typeface="Times New Roman"/>
              <a:cs typeface="Times New Roman"/>
            </a:endParaRPr>
          </a:p>
          <a:p>
            <a:pPr marL="126364" marR="1120140" lvl="1" indent="-48895">
              <a:lnSpc>
                <a:spcPct val="115999"/>
              </a:lnSpc>
              <a:buAutoNum type="arabicPeriod" startAt="9"/>
              <a:tabLst>
                <a:tab pos="452755" algn="l"/>
              </a:tabLst>
            </a:pPr>
            <a:r>
              <a:rPr sz="1000" b="1" spc="-20" dirty="0">
                <a:solidFill>
                  <a:srgbClr val="EC008C"/>
                </a:solidFill>
                <a:latin typeface="Times New Roman"/>
                <a:cs typeface="Times New Roman"/>
              </a:rPr>
              <a:t>What could </a:t>
            </a:r>
            <a:r>
              <a:rPr sz="1000" b="1" spc="-15" dirty="0">
                <a:solidFill>
                  <a:srgbClr val="EC008C"/>
                </a:solidFill>
                <a:latin typeface="Times New Roman"/>
                <a:cs typeface="Times New Roman"/>
              </a:rPr>
              <a:t>be </a:t>
            </a:r>
            <a:r>
              <a:rPr sz="1000" b="1" spc="-20" dirty="0">
                <a:solidFill>
                  <a:srgbClr val="EC008C"/>
                </a:solidFill>
                <a:latin typeface="Times New Roman"/>
                <a:cs typeface="Times New Roman"/>
              </a:rPr>
              <a:t>the </a:t>
            </a:r>
            <a:r>
              <a:rPr sz="1000" b="1" spc="-25" dirty="0">
                <a:solidFill>
                  <a:srgbClr val="EC008C"/>
                </a:solidFill>
                <a:latin typeface="Times New Roman"/>
                <a:cs typeface="Times New Roman"/>
              </a:rPr>
              <a:t>reasons </a:t>
            </a:r>
            <a:r>
              <a:rPr sz="1000" b="1" spc="-15" dirty="0">
                <a:solidFill>
                  <a:srgbClr val="EC008C"/>
                </a:solidFill>
                <a:latin typeface="Times New Roman"/>
                <a:cs typeface="Times New Roman"/>
              </a:rPr>
              <a:t>if </a:t>
            </a:r>
            <a:r>
              <a:rPr sz="1000" b="1" dirty="0">
                <a:solidFill>
                  <a:srgbClr val="EC008C"/>
                </a:solidFill>
                <a:latin typeface="Times New Roman"/>
                <a:cs typeface="Times New Roman"/>
              </a:rPr>
              <a:t>a </a:t>
            </a:r>
            <a:r>
              <a:rPr sz="1000" b="1" spc="-25" dirty="0">
                <a:solidFill>
                  <a:srgbClr val="EC008C"/>
                </a:solidFill>
                <a:latin typeface="Times New Roman"/>
                <a:cs typeface="Times New Roman"/>
              </a:rPr>
              <a:t>split-phase </a:t>
            </a:r>
            <a:r>
              <a:rPr sz="1000" b="1" spc="-20" dirty="0">
                <a:solidFill>
                  <a:srgbClr val="EC008C"/>
                </a:solidFill>
                <a:latin typeface="Times New Roman"/>
                <a:cs typeface="Times New Roman"/>
              </a:rPr>
              <a:t>motor runs too slow </a:t>
            </a:r>
            <a:r>
              <a:rPr sz="1000" b="1" dirty="0">
                <a:solidFill>
                  <a:srgbClr val="EC008C"/>
                </a:solidFill>
                <a:latin typeface="Times New Roman"/>
                <a:cs typeface="Times New Roman"/>
              </a:rPr>
              <a:t>?  </a:t>
            </a:r>
            <a:r>
              <a:rPr sz="1000" b="1" spc="-10" dirty="0">
                <a:solidFill>
                  <a:srgbClr val="EC008C"/>
                </a:solidFill>
                <a:latin typeface="Times New Roman"/>
                <a:cs typeface="Times New Roman"/>
              </a:rPr>
              <a:t>Ans.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Any one of the following factors could be responsible</a:t>
            </a:r>
            <a:r>
              <a:rPr sz="10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:</a:t>
            </a:r>
            <a:endParaRPr sz="1000">
              <a:latin typeface="Times New Roman"/>
              <a:cs typeface="Times New Roman"/>
            </a:endParaRPr>
          </a:p>
          <a:p>
            <a:pPr marL="595630" lvl="2" indent="-143510">
              <a:lnSpc>
                <a:spcPct val="100000"/>
              </a:lnSpc>
              <a:spcBef>
                <a:spcPts val="215"/>
              </a:spcBef>
              <a:buAutoNum type="arabicPeriod"/>
              <a:tabLst>
                <a:tab pos="596265" algn="l"/>
              </a:tabLst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wrong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supply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voltage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frequency</a:t>
            </a:r>
            <a:endParaRPr sz="1000">
              <a:latin typeface="Times New Roman"/>
              <a:cs typeface="Times New Roman"/>
            </a:endParaRPr>
          </a:p>
          <a:p>
            <a:pPr marL="595630" lvl="2" indent="-143510">
              <a:lnSpc>
                <a:spcPct val="100000"/>
              </a:lnSpc>
              <a:spcBef>
                <a:spcPts val="190"/>
              </a:spcBef>
              <a:buAutoNum type="arabicPeriod"/>
              <a:tabLst>
                <a:tab pos="596265" algn="l"/>
              </a:tabLst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overload</a:t>
            </a:r>
            <a:endParaRPr sz="1000">
              <a:latin typeface="Times New Roman"/>
              <a:cs typeface="Times New Roman"/>
            </a:endParaRPr>
          </a:p>
          <a:p>
            <a:pPr marL="595630" lvl="2" indent="-143510">
              <a:lnSpc>
                <a:spcPct val="100000"/>
              </a:lnSpc>
              <a:spcBef>
                <a:spcPts val="190"/>
              </a:spcBef>
              <a:buAutoNum type="arabicPeriod"/>
              <a:tabLst>
                <a:tab pos="596265" algn="l"/>
              </a:tabLst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grounded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starting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running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windings</a:t>
            </a:r>
            <a:endParaRPr sz="1000">
              <a:latin typeface="Times New Roman"/>
              <a:cs typeface="Times New Roman"/>
            </a:endParaRPr>
          </a:p>
          <a:p>
            <a:pPr marL="595630" lvl="2" indent="-143510">
              <a:lnSpc>
                <a:spcPct val="100000"/>
              </a:lnSpc>
              <a:spcBef>
                <a:spcPts val="215"/>
              </a:spcBef>
              <a:buAutoNum type="arabicPeriod"/>
              <a:tabLst>
                <a:tab pos="596265" algn="l"/>
              </a:tabLst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short-circuited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or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open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winding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field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circuit.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90793" y="2209873"/>
            <a:ext cx="277701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5580" marR="5080" indent="-182880">
              <a:lnSpc>
                <a:spcPct val="100000"/>
              </a:lnSpc>
            </a:pPr>
            <a:r>
              <a:rPr sz="1000" b="1" spc="-5" dirty="0">
                <a:solidFill>
                  <a:srgbClr val="EC008C"/>
                </a:solidFill>
                <a:latin typeface="Times New Roman"/>
                <a:cs typeface="Times New Roman"/>
              </a:rPr>
              <a:t>1.</a:t>
            </a:r>
            <a:r>
              <a:rPr sz="1000" b="1" spc="175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9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starting</a:t>
            </a:r>
            <a:r>
              <a:rPr sz="1000" spc="-9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winding</a:t>
            </a:r>
            <a:r>
              <a:rPr sz="1000" spc="-9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9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spc="-9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single-phase</a:t>
            </a:r>
            <a:r>
              <a:rPr sz="1000" spc="-9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mo-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tor is placed in</a:t>
            </a:r>
            <a:r>
              <a:rPr sz="1000" spc="-1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12094" y="2423269"/>
            <a:ext cx="756877" cy="3026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(</a:t>
            </a:r>
            <a:r>
              <a:rPr sz="9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)</a:t>
            </a:r>
            <a:r>
              <a:rPr sz="900" spc="19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rotor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(</a:t>
            </a:r>
            <a:r>
              <a:rPr sz="9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c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) </a:t>
            </a:r>
            <a:r>
              <a:rPr sz="900" spc="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armature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25793" y="2423269"/>
            <a:ext cx="606270" cy="3026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5" dirty="0">
                <a:solidFill>
                  <a:srgbClr val="231F20"/>
                </a:solidFill>
                <a:latin typeface="Times New Roman"/>
                <a:cs typeface="Times New Roman"/>
              </a:rPr>
              <a:t>(</a:t>
            </a:r>
            <a:r>
              <a:rPr sz="900" i="1" spc="5" dirty="0">
                <a:solidFill>
                  <a:srgbClr val="231F20"/>
                </a:solidFill>
                <a:latin typeface="Times New Roman"/>
                <a:cs typeface="Times New Roman"/>
              </a:rPr>
              <a:t>b</a:t>
            </a:r>
            <a:r>
              <a:rPr sz="900" spc="5" dirty="0">
                <a:solidFill>
                  <a:srgbClr val="231F20"/>
                </a:solidFill>
                <a:latin typeface="Times New Roman"/>
                <a:cs typeface="Times New Roman"/>
              </a:rPr>
              <a:t>) </a:t>
            </a:r>
            <a:r>
              <a:rPr sz="900" spc="1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stator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900" spc="5" dirty="0">
                <a:solidFill>
                  <a:srgbClr val="231F20"/>
                </a:solidFill>
                <a:latin typeface="Times New Roman"/>
                <a:cs typeface="Times New Roman"/>
              </a:rPr>
              <a:t>(</a:t>
            </a:r>
            <a:r>
              <a:rPr sz="900" i="1" spc="5" dirty="0">
                <a:solidFill>
                  <a:srgbClr val="231F20"/>
                </a:solidFill>
                <a:latin typeface="Times New Roman"/>
                <a:cs typeface="Times New Roman"/>
              </a:rPr>
              <a:t>d</a:t>
            </a:r>
            <a:r>
              <a:rPr sz="900" spc="5" dirty="0">
                <a:solidFill>
                  <a:srgbClr val="231F20"/>
                </a:solidFill>
                <a:latin typeface="Times New Roman"/>
                <a:cs typeface="Times New Roman"/>
              </a:rPr>
              <a:t>) </a:t>
            </a:r>
            <a:r>
              <a:rPr sz="900" spc="1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field.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01859" y="2632405"/>
            <a:ext cx="2767789" cy="1374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6055" marR="5080" indent="-173355" algn="just">
              <a:lnSpc>
                <a:spcPct val="100000"/>
              </a:lnSpc>
              <a:buClr>
                <a:srgbClr val="EC008C"/>
              </a:buClr>
              <a:buFont typeface="Times New Roman"/>
              <a:buAutoNum type="arabicPeriod" startAt="2"/>
              <a:tabLst>
                <a:tab pos="18669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One of the characteristics of a single- phase 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motor is that</a:t>
            </a:r>
            <a:r>
              <a:rPr sz="9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it</a:t>
            </a:r>
            <a:endParaRPr sz="900">
              <a:latin typeface="Times New Roman"/>
              <a:cs typeface="Times New Roman"/>
            </a:endParaRPr>
          </a:p>
          <a:p>
            <a:pPr marL="384175" lvl="1" indent="-198120">
              <a:lnSpc>
                <a:spcPct val="100000"/>
              </a:lnSpc>
              <a:spcBef>
                <a:spcPts val="190"/>
              </a:spcBef>
              <a:buAutoNum type="alphaLcParenBoth"/>
              <a:tabLst>
                <a:tab pos="38481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900" spc="-114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self-starting</a:t>
            </a:r>
            <a:endParaRPr sz="900">
              <a:latin typeface="Times New Roman"/>
              <a:cs typeface="Times New Roman"/>
            </a:endParaRPr>
          </a:p>
          <a:p>
            <a:pPr marL="384175" lvl="1" indent="-198120">
              <a:lnSpc>
                <a:spcPct val="100000"/>
              </a:lnSpc>
              <a:spcBef>
                <a:spcPts val="190"/>
              </a:spcBef>
              <a:buAutoNum type="alphaLcParenBoth"/>
              <a:tabLst>
                <a:tab pos="38481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is not</a:t>
            </a:r>
            <a:r>
              <a:rPr sz="900" spc="-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self-starting</a:t>
            </a:r>
            <a:endParaRPr sz="900">
              <a:latin typeface="Times New Roman"/>
              <a:cs typeface="Times New Roman"/>
            </a:endParaRPr>
          </a:p>
          <a:p>
            <a:pPr marL="384175" lvl="1" indent="-198120">
              <a:lnSpc>
                <a:spcPct val="100000"/>
              </a:lnSpc>
              <a:spcBef>
                <a:spcPts val="215"/>
              </a:spcBef>
              <a:buAutoNum type="alphaLcParenBoth"/>
              <a:tabLst>
                <a:tab pos="38481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requires only one</a:t>
            </a:r>
            <a:r>
              <a:rPr sz="900" spc="-114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winding</a:t>
            </a:r>
            <a:endParaRPr sz="900">
              <a:latin typeface="Times New Roman"/>
              <a:cs typeface="Times New Roman"/>
            </a:endParaRPr>
          </a:p>
          <a:p>
            <a:pPr marL="384175" lvl="1" indent="-198120">
              <a:lnSpc>
                <a:spcPct val="100000"/>
              </a:lnSpc>
              <a:spcBef>
                <a:spcPts val="190"/>
              </a:spcBef>
              <a:buAutoNum type="alphaLcParenBoth"/>
              <a:tabLst>
                <a:tab pos="38481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can rotate in one direction</a:t>
            </a:r>
            <a:r>
              <a:rPr sz="900" spc="-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imes New Roman"/>
                <a:cs typeface="Times New Roman"/>
              </a:rPr>
              <a:t>only.</a:t>
            </a:r>
            <a:endParaRPr sz="900">
              <a:latin typeface="Times New Roman"/>
              <a:cs typeface="Times New Roman"/>
            </a:endParaRPr>
          </a:p>
          <a:p>
            <a:pPr marL="186055" marR="5080" indent="-173355" algn="just">
              <a:lnSpc>
                <a:spcPct val="100000"/>
              </a:lnSpc>
              <a:spcBef>
                <a:spcPts val="190"/>
              </a:spcBef>
              <a:buClr>
                <a:srgbClr val="EC008C"/>
              </a:buClr>
              <a:buFont typeface="Times New Roman"/>
              <a:buAutoNum type="arabicPeriod" startAt="2"/>
              <a:tabLst>
                <a:tab pos="18669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After the starting winding of a single- phase  induction motor is disconnected from </a:t>
            </a:r>
            <a:r>
              <a:rPr sz="900" spc="-15" dirty="0">
                <a:solidFill>
                  <a:srgbClr val="231F20"/>
                </a:solidFill>
                <a:latin typeface="Times New Roman"/>
                <a:cs typeface="Times New Roman"/>
              </a:rPr>
              <a:t>supply, 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it continues to run only on</a:t>
            </a:r>
            <a:r>
              <a:rPr sz="9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............winding.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12094" y="3521729"/>
            <a:ext cx="540188" cy="3026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(</a:t>
            </a:r>
            <a:r>
              <a:rPr sz="9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)</a:t>
            </a:r>
            <a:r>
              <a:rPr sz="900" spc="19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rotor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(</a:t>
            </a:r>
            <a:r>
              <a:rPr sz="9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c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) </a:t>
            </a:r>
            <a:r>
              <a:rPr sz="900" spc="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field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025834" y="3521729"/>
            <a:ext cx="1067312" cy="3026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5" dirty="0">
                <a:solidFill>
                  <a:srgbClr val="231F20"/>
                </a:solidFill>
                <a:latin typeface="Times New Roman"/>
                <a:cs typeface="Times New Roman"/>
              </a:rPr>
              <a:t>(</a:t>
            </a:r>
            <a:r>
              <a:rPr sz="900" i="1" spc="5" dirty="0">
                <a:solidFill>
                  <a:srgbClr val="231F20"/>
                </a:solidFill>
                <a:latin typeface="Times New Roman"/>
                <a:cs typeface="Times New Roman"/>
              </a:rPr>
              <a:t>b</a:t>
            </a:r>
            <a:r>
              <a:rPr sz="900" spc="5" dirty="0">
                <a:solidFill>
                  <a:srgbClr val="231F20"/>
                </a:solidFill>
                <a:latin typeface="Times New Roman"/>
                <a:cs typeface="Times New Roman"/>
              </a:rPr>
              <a:t>) </a:t>
            </a:r>
            <a:r>
              <a:rPr sz="900" spc="1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compensating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900" spc="5" dirty="0">
                <a:solidFill>
                  <a:srgbClr val="231F20"/>
                </a:solidFill>
                <a:latin typeface="Times New Roman"/>
                <a:cs typeface="Times New Roman"/>
              </a:rPr>
              <a:t>(</a:t>
            </a:r>
            <a:r>
              <a:rPr sz="900" i="1" spc="5" dirty="0">
                <a:solidFill>
                  <a:srgbClr val="231F20"/>
                </a:solidFill>
                <a:latin typeface="Times New Roman"/>
                <a:cs typeface="Times New Roman"/>
              </a:rPr>
              <a:t>d</a:t>
            </a:r>
            <a:r>
              <a:rPr sz="900" spc="5" dirty="0">
                <a:solidFill>
                  <a:srgbClr val="231F20"/>
                </a:solidFill>
                <a:latin typeface="Times New Roman"/>
                <a:cs typeface="Times New Roman"/>
              </a:rPr>
              <a:t>) </a:t>
            </a:r>
            <a:r>
              <a:rPr sz="900" spc="1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running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01859" y="3728887"/>
            <a:ext cx="2772399" cy="31547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6055" marR="8255" indent="-173355" algn="just">
              <a:lnSpc>
                <a:spcPct val="100000"/>
              </a:lnSpc>
              <a:buClr>
                <a:srgbClr val="EC008C"/>
              </a:buClr>
              <a:buFont typeface="Times New Roman"/>
              <a:buAutoNum type="arabicPeriod" startAt="4"/>
              <a:tabLst>
                <a:tab pos="18669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If</a:t>
            </a:r>
            <a:r>
              <a:rPr sz="9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starting</a:t>
            </a:r>
            <a:r>
              <a:rPr sz="9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winding</a:t>
            </a:r>
            <a:r>
              <a:rPr sz="9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9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9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single-phase</a:t>
            </a:r>
            <a:r>
              <a:rPr sz="9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induction  motor is left in the circuit, it</a:t>
            </a:r>
            <a:r>
              <a:rPr sz="900" spc="-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will</a:t>
            </a:r>
            <a:endParaRPr sz="900">
              <a:latin typeface="Times New Roman"/>
              <a:cs typeface="Times New Roman"/>
            </a:endParaRPr>
          </a:p>
          <a:p>
            <a:pPr marL="384175" lvl="1" indent="-198120">
              <a:lnSpc>
                <a:spcPct val="100000"/>
              </a:lnSpc>
              <a:spcBef>
                <a:spcPts val="215"/>
              </a:spcBef>
              <a:buAutoNum type="alphaLcParenBoth"/>
              <a:tabLst>
                <a:tab pos="38481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draw excessive current and</a:t>
            </a:r>
            <a:r>
              <a:rPr sz="900" spc="-1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overheat</a:t>
            </a:r>
            <a:endParaRPr sz="900">
              <a:latin typeface="Times New Roman"/>
              <a:cs typeface="Times New Roman"/>
            </a:endParaRPr>
          </a:p>
          <a:p>
            <a:pPr marL="384175" lvl="1" indent="-198120">
              <a:lnSpc>
                <a:spcPct val="100000"/>
              </a:lnSpc>
              <a:spcBef>
                <a:spcPts val="190"/>
              </a:spcBef>
              <a:buAutoNum type="alphaLcParenBoth"/>
              <a:tabLst>
                <a:tab pos="384810" algn="l"/>
              </a:tabLst>
            </a:pP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run</a:t>
            </a:r>
            <a:r>
              <a:rPr sz="900" spc="-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slower</a:t>
            </a:r>
            <a:endParaRPr sz="900">
              <a:latin typeface="Times New Roman"/>
              <a:cs typeface="Times New Roman"/>
            </a:endParaRPr>
          </a:p>
          <a:p>
            <a:pPr marL="384175" lvl="1" indent="-198120">
              <a:lnSpc>
                <a:spcPct val="100000"/>
              </a:lnSpc>
              <a:spcBef>
                <a:spcPts val="190"/>
              </a:spcBef>
              <a:buAutoNum type="alphaLcParenBoth"/>
              <a:tabLst>
                <a:tab pos="384810" algn="l"/>
              </a:tabLst>
            </a:pP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run</a:t>
            </a:r>
            <a:r>
              <a:rPr sz="900" spc="-10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faster</a:t>
            </a:r>
            <a:endParaRPr sz="900">
              <a:latin typeface="Times New Roman"/>
              <a:cs typeface="Times New Roman"/>
            </a:endParaRPr>
          </a:p>
          <a:p>
            <a:pPr marL="384175" lvl="1" indent="-198120">
              <a:lnSpc>
                <a:spcPct val="100000"/>
              </a:lnSpc>
              <a:spcBef>
                <a:spcPts val="215"/>
              </a:spcBef>
              <a:buAutoNum type="alphaLcParenBoth"/>
              <a:tabLst>
                <a:tab pos="384810" algn="l"/>
              </a:tabLst>
            </a:pP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spark at light</a:t>
            </a:r>
            <a:r>
              <a:rPr sz="9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loads.</a:t>
            </a:r>
            <a:endParaRPr sz="900">
              <a:latin typeface="Times New Roman"/>
              <a:cs typeface="Times New Roman"/>
            </a:endParaRPr>
          </a:p>
          <a:p>
            <a:pPr marL="186055" marR="8255" indent="-173355" algn="just">
              <a:lnSpc>
                <a:spcPct val="100000"/>
              </a:lnSpc>
              <a:spcBef>
                <a:spcPts val="190"/>
              </a:spcBef>
              <a:buClr>
                <a:srgbClr val="EC008C"/>
              </a:buClr>
              <a:buFont typeface="Times New Roman"/>
              <a:buAutoNum type="arabicPeriod" startAt="4"/>
              <a:tabLst>
                <a:tab pos="18669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9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direction</a:t>
            </a:r>
            <a:r>
              <a:rPr sz="9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9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rotation</a:t>
            </a:r>
            <a:r>
              <a:rPr sz="9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9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9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single-phase</a:t>
            </a:r>
            <a:r>
              <a:rPr sz="9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mo-  tor can be reversed</a:t>
            </a:r>
            <a:r>
              <a:rPr sz="900" spc="-1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by</a:t>
            </a:r>
            <a:endParaRPr sz="900">
              <a:latin typeface="Times New Roman"/>
              <a:cs typeface="Times New Roman"/>
            </a:endParaRPr>
          </a:p>
          <a:p>
            <a:pPr marL="384175" lvl="1" indent="-198120">
              <a:lnSpc>
                <a:spcPct val="100000"/>
              </a:lnSpc>
              <a:spcBef>
                <a:spcPts val="190"/>
              </a:spcBef>
              <a:buAutoNum type="alphaLcParenBoth"/>
              <a:tabLst>
                <a:tab pos="384810" algn="l"/>
              </a:tabLst>
            </a:pP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reversing connections of both</a:t>
            </a:r>
            <a:r>
              <a:rPr sz="9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windings</a:t>
            </a:r>
            <a:endParaRPr sz="900">
              <a:latin typeface="Times New Roman"/>
              <a:cs typeface="Times New Roman"/>
            </a:endParaRPr>
          </a:p>
          <a:p>
            <a:pPr marL="384175" lvl="1" indent="-198120">
              <a:lnSpc>
                <a:spcPct val="100000"/>
              </a:lnSpc>
              <a:spcBef>
                <a:spcPts val="215"/>
              </a:spcBef>
              <a:buAutoNum type="alphaLcParenBoth"/>
              <a:tabLst>
                <a:tab pos="38481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reversing</a:t>
            </a:r>
            <a:r>
              <a:rPr sz="9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connections</a:t>
            </a:r>
            <a:r>
              <a:rPr sz="9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9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starting</a:t>
            </a:r>
            <a:r>
              <a:rPr sz="9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winding</a:t>
            </a:r>
            <a:endParaRPr sz="900">
              <a:latin typeface="Times New Roman"/>
              <a:cs typeface="Times New Roman"/>
            </a:endParaRPr>
          </a:p>
          <a:p>
            <a:pPr marL="384175" lvl="1" indent="-198120">
              <a:lnSpc>
                <a:spcPct val="100000"/>
              </a:lnSpc>
              <a:spcBef>
                <a:spcPts val="190"/>
              </a:spcBef>
              <a:buAutoNum type="alphaLcParenBoth"/>
              <a:tabLst>
                <a:tab pos="38481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using a reversing</a:t>
            </a:r>
            <a:r>
              <a:rPr sz="900" spc="-114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switch</a:t>
            </a:r>
            <a:endParaRPr sz="900">
              <a:latin typeface="Times New Roman"/>
              <a:cs typeface="Times New Roman"/>
            </a:endParaRPr>
          </a:p>
          <a:p>
            <a:pPr marL="384175" lvl="1" indent="-198120">
              <a:lnSpc>
                <a:spcPct val="100000"/>
              </a:lnSpc>
              <a:spcBef>
                <a:spcPts val="190"/>
              </a:spcBef>
              <a:buAutoNum type="alphaLcParenBoth"/>
              <a:tabLst>
                <a:tab pos="38481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reversing supply</a:t>
            </a:r>
            <a:r>
              <a:rPr sz="900" spc="-1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connections.</a:t>
            </a:r>
            <a:endParaRPr sz="900">
              <a:latin typeface="Times New Roman"/>
              <a:cs typeface="Times New Roman"/>
            </a:endParaRPr>
          </a:p>
          <a:p>
            <a:pPr marL="186055" marR="8255" indent="-173355" algn="just">
              <a:lnSpc>
                <a:spcPct val="100000"/>
              </a:lnSpc>
              <a:spcBef>
                <a:spcPts val="215"/>
              </a:spcBef>
              <a:buClr>
                <a:srgbClr val="EC008C"/>
              </a:buClr>
              <a:buFont typeface="Times New Roman"/>
              <a:buAutoNum type="arabicPeriod" startAt="4"/>
              <a:tabLst>
                <a:tab pos="18669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If a single-phase induction motor runs slower  than</a:t>
            </a:r>
            <a:r>
              <a:rPr sz="9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normal,</a:t>
            </a:r>
            <a:r>
              <a:rPr sz="9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9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more</a:t>
            </a:r>
            <a:r>
              <a:rPr sz="9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likely</a:t>
            </a:r>
            <a:r>
              <a:rPr sz="9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defect</a:t>
            </a:r>
            <a:r>
              <a:rPr sz="9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endParaRPr sz="900">
              <a:latin typeface="Times New Roman"/>
              <a:cs typeface="Times New Roman"/>
            </a:endParaRPr>
          </a:p>
          <a:p>
            <a:pPr marL="384175" lvl="1" indent="-198120">
              <a:lnSpc>
                <a:spcPct val="100000"/>
              </a:lnSpc>
              <a:spcBef>
                <a:spcPts val="190"/>
              </a:spcBef>
              <a:buAutoNum type="alphaLcParenBoth"/>
              <a:tabLst>
                <a:tab pos="38481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improper</a:t>
            </a:r>
            <a:r>
              <a:rPr sz="900" spc="-10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fuses</a:t>
            </a:r>
            <a:endParaRPr sz="900">
              <a:latin typeface="Times New Roman"/>
              <a:cs typeface="Times New Roman"/>
            </a:endParaRPr>
          </a:p>
          <a:p>
            <a:pPr marL="384175" lvl="1" indent="-198120">
              <a:lnSpc>
                <a:spcPct val="100000"/>
              </a:lnSpc>
              <a:spcBef>
                <a:spcPts val="190"/>
              </a:spcBef>
              <a:buAutoNum type="alphaLcParenBoth"/>
              <a:tabLst>
                <a:tab pos="38481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shorted running</a:t>
            </a:r>
            <a:r>
              <a:rPr sz="9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winding</a:t>
            </a:r>
            <a:endParaRPr sz="900">
              <a:latin typeface="Times New Roman"/>
              <a:cs typeface="Times New Roman"/>
            </a:endParaRPr>
          </a:p>
          <a:p>
            <a:pPr marL="384175" lvl="1" indent="-198120">
              <a:lnSpc>
                <a:spcPct val="100000"/>
              </a:lnSpc>
              <a:spcBef>
                <a:spcPts val="215"/>
              </a:spcBef>
              <a:buAutoNum type="alphaLcParenBoth"/>
              <a:tabLst>
                <a:tab pos="384810" algn="l"/>
              </a:tabLst>
            </a:pP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open starting</a:t>
            </a:r>
            <a:r>
              <a:rPr sz="9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winding</a:t>
            </a:r>
            <a:endParaRPr sz="900">
              <a:latin typeface="Times New Roman"/>
              <a:cs typeface="Times New Roman"/>
            </a:endParaRPr>
          </a:p>
          <a:p>
            <a:pPr marL="384175" lvl="1" indent="-198120">
              <a:lnSpc>
                <a:spcPct val="100000"/>
              </a:lnSpc>
              <a:spcBef>
                <a:spcPts val="190"/>
              </a:spcBef>
              <a:buAutoNum type="alphaLcParenBoth"/>
              <a:tabLst>
                <a:tab pos="38481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worn</a:t>
            </a:r>
            <a:r>
              <a:rPr sz="900" spc="-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bearings.</a:t>
            </a:r>
            <a:endParaRPr sz="900">
              <a:latin typeface="Times New Roman"/>
              <a:cs typeface="Times New Roman"/>
            </a:endParaRPr>
          </a:p>
          <a:p>
            <a:pPr marL="186055" marR="5080" indent="-173355" algn="just">
              <a:lnSpc>
                <a:spcPct val="100000"/>
              </a:lnSpc>
              <a:spcBef>
                <a:spcPts val="190"/>
              </a:spcBef>
              <a:buClr>
                <a:srgbClr val="EC008C"/>
              </a:buClr>
              <a:buFont typeface="Times New Roman"/>
              <a:buAutoNum type="arabicPeriod" startAt="4"/>
              <a:tabLst>
                <a:tab pos="186690" algn="l"/>
              </a:tabLst>
            </a:pPr>
            <a:r>
              <a:rPr sz="900" spc="-1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9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imes New Roman"/>
                <a:cs typeface="Times New Roman"/>
              </a:rPr>
              <a:t>capacitor</a:t>
            </a:r>
            <a:r>
              <a:rPr sz="9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9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9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imes New Roman"/>
                <a:cs typeface="Times New Roman"/>
              </a:rPr>
              <a:t>capacitor-start</a:t>
            </a:r>
            <a:r>
              <a:rPr sz="9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imes New Roman"/>
                <a:cs typeface="Times New Roman"/>
              </a:rPr>
              <a:t>induction-</a:t>
            </a:r>
            <a:r>
              <a:rPr sz="9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imes New Roman"/>
                <a:cs typeface="Times New Roman"/>
              </a:rPr>
              <a:t>run  </a:t>
            </a:r>
            <a:r>
              <a:rPr sz="900" spc="10" dirty="0">
                <a:solidFill>
                  <a:srgbClr val="231F20"/>
                </a:solidFill>
                <a:latin typeface="Times New Roman"/>
                <a:cs typeface="Times New Roman"/>
              </a:rPr>
              <a:t>ac </a:t>
            </a:r>
            <a:r>
              <a:rPr sz="900" spc="20" dirty="0">
                <a:solidFill>
                  <a:srgbClr val="231F20"/>
                </a:solidFill>
                <a:latin typeface="Times New Roman"/>
                <a:cs typeface="Times New Roman"/>
              </a:rPr>
              <a:t>motor </a:t>
            </a:r>
            <a:r>
              <a:rPr sz="900" spc="10" dirty="0">
                <a:solidFill>
                  <a:srgbClr val="231F20"/>
                </a:solidFill>
                <a:latin typeface="Times New Roman"/>
                <a:cs typeface="Times New Roman"/>
              </a:rPr>
              <a:t>is </a:t>
            </a:r>
            <a:r>
              <a:rPr sz="900" spc="20" dirty="0">
                <a:solidFill>
                  <a:srgbClr val="231F20"/>
                </a:solidFill>
                <a:latin typeface="Times New Roman"/>
                <a:cs typeface="Times New Roman"/>
              </a:rPr>
              <a:t>connected </a:t>
            </a:r>
            <a:r>
              <a:rPr sz="900" spc="10" dirty="0">
                <a:solidFill>
                  <a:srgbClr val="231F20"/>
                </a:solidFill>
                <a:latin typeface="Times New Roman"/>
                <a:cs typeface="Times New Roman"/>
              </a:rPr>
              <a:t>in </a:t>
            </a:r>
            <a:r>
              <a:rPr sz="900" spc="20" dirty="0">
                <a:solidFill>
                  <a:srgbClr val="231F20"/>
                </a:solidFill>
                <a:latin typeface="Times New Roman"/>
                <a:cs typeface="Times New Roman"/>
              </a:rPr>
              <a:t>series </a:t>
            </a:r>
            <a:r>
              <a:rPr sz="900" spc="15" dirty="0">
                <a:solidFill>
                  <a:srgbClr val="231F20"/>
                </a:solidFill>
                <a:latin typeface="Times New Roman"/>
                <a:cs typeface="Times New Roman"/>
              </a:rPr>
              <a:t>with </a:t>
            </a:r>
            <a:r>
              <a:rPr sz="900" spc="25" dirty="0">
                <a:solidFill>
                  <a:srgbClr val="231F20"/>
                </a:solidFill>
                <a:latin typeface="Times New Roman"/>
                <a:cs typeface="Times New Roman"/>
              </a:rPr>
              <a:t>...... 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winding.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076686" y="2207828"/>
            <a:ext cx="1845705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935990" algn="l"/>
              </a:tabLst>
            </a:pP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(</a:t>
            </a:r>
            <a:r>
              <a:rPr sz="9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) </a:t>
            </a:r>
            <a:r>
              <a:rPr sz="900" spc="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starting	(</a:t>
            </a:r>
            <a:r>
              <a:rPr sz="9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b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) </a:t>
            </a:r>
            <a:r>
              <a:rPr sz="900" spc="1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running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866452" y="2309501"/>
            <a:ext cx="2790841" cy="15388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6055">
              <a:lnSpc>
                <a:spcPct val="100000"/>
              </a:lnSpc>
              <a:tabLst>
                <a:tab pos="1109345" algn="l"/>
              </a:tabLst>
            </a:pP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(</a:t>
            </a:r>
            <a:r>
              <a:rPr sz="9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c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) </a:t>
            </a:r>
            <a:r>
              <a:rPr sz="900" spc="1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squirrel-cage	(</a:t>
            </a:r>
            <a:r>
              <a:rPr sz="9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d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) </a:t>
            </a:r>
            <a:r>
              <a:rPr sz="900" spc="1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compensating</a:t>
            </a:r>
            <a:endParaRPr sz="900">
              <a:latin typeface="Times New Roman"/>
              <a:cs typeface="Times New Roman"/>
            </a:endParaRPr>
          </a:p>
          <a:p>
            <a:pPr marL="186055" marR="12700" indent="-173355" algn="just">
              <a:lnSpc>
                <a:spcPct val="100000"/>
              </a:lnSpc>
              <a:spcBef>
                <a:spcPts val="190"/>
              </a:spcBef>
              <a:buClr>
                <a:srgbClr val="EC008C"/>
              </a:buClr>
              <a:buFont typeface="Times New Roman"/>
              <a:buAutoNum type="arabicPeriod" startAt="8"/>
              <a:tabLst>
                <a:tab pos="18669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900" spc="-9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imes New Roman"/>
                <a:cs typeface="Times New Roman"/>
              </a:rPr>
              <a:t>permanent-split</a:t>
            </a:r>
            <a:r>
              <a:rPr sz="900" spc="-9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imes New Roman"/>
                <a:cs typeface="Times New Roman"/>
              </a:rPr>
              <a:t>single-phase</a:t>
            </a:r>
            <a:r>
              <a:rPr sz="900" spc="-9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imes New Roman"/>
                <a:cs typeface="Times New Roman"/>
              </a:rPr>
              <a:t>capacitor</a:t>
            </a:r>
            <a:r>
              <a:rPr sz="900" spc="-9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imes New Roman"/>
                <a:cs typeface="Times New Roman"/>
              </a:rPr>
              <a:t>motor 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does not</a:t>
            </a:r>
            <a:r>
              <a:rPr sz="9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have</a:t>
            </a:r>
            <a:endParaRPr sz="900">
              <a:latin typeface="Times New Roman"/>
              <a:cs typeface="Times New Roman"/>
            </a:endParaRPr>
          </a:p>
          <a:p>
            <a:pPr marL="384175" lvl="1" indent="-198120">
              <a:lnSpc>
                <a:spcPct val="100000"/>
              </a:lnSpc>
              <a:spcBef>
                <a:spcPts val="165"/>
              </a:spcBef>
              <a:buAutoNum type="alphaLcParenBoth"/>
              <a:tabLst>
                <a:tab pos="38481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centrifugal</a:t>
            </a:r>
            <a:r>
              <a:rPr sz="900" spc="-1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switch</a:t>
            </a:r>
            <a:endParaRPr sz="900">
              <a:latin typeface="Times New Roman"/>
              <a:cs typeface="Times New Roman"/>
            </a:endParaRPr>
          </a:p>
          <a:p>
            <a:pPr marL="384175" lvl="1" indent="-198120">
              <a:lnSpc>
                <a:spcPct val="100000"/>
              </a:lnSpc>
              <a:spcBef>
                <a:spcPts val="165"/>
              </a:spcBef>
              <a:buAutoNum type="alphaLcParenBoth"/>
              <a:tabLst>
                <a:tab pos="38481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starting</a:t>
            </a:r>
            <a:r>
              <a:rPr sz="900" spc="-10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winding</a:t>
            </a:r>
            <a:endParaRPr sz="900">
              <a:latin typeface="Times New Roman"/>
              <a:cs typeface="Times New Roman"/>
            </a:endParaRPr>
          </a:p>
          <a:p>
            <a:pPr marL="384175" lvl="1" indent="-198120">
              <a:lnSpc>
                <a:spcPct val="100000"/>
              </a:lnSpc>
              <a:spcBef>
                <a:spcPts val="165"/>
              </a:spcBef>
              <a:buAutoNum type="alphaLcParenBoth"/>
              <a:tabLst>
                <a:tab pos="38481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squirrel-cage</a:t>
            </a:r>
            <a:r>
              <a:rPr sz="900" spc="-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rotor</a:t>
            </a:r>
            <a:endParaRPr sz="900">
              <a:latin typeface="Times New Roman"/>
              <a:cs typeface="Times New Roman"/>
            </a:endParaRPr>
          </a:p>
          <a:p>
            <a:pPr marL="384175" lvl="1" indent="-198120">
              <a:lnSpc>
                <a:spcPct val="100000"/>
              </a:lnSpc>
              <a:spcBef>
                <a:spcPts val="190"/>
              </a:spcBef>
              <a:buAutoNum type="alphaLcParenBoth"/>
              <a:tabLst>
                <a:tab pos="384810" algn="l"/>
              </a:tabLst>
            </a:pP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high power</a:t>
            </a:r>
            <a:r>
              <a:rPr sz="9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imes New Roman"/>
                <a:cs typeface="Times New Roman"/>
              </a:rPr>
              <a:t>factor.</a:t>
            </a:r>
            <a:endParaRPr sz="900">
              <a:latin typeface="Times New Roman"/>
              <a:cs typeface="Times New Roman"/>
            </a:endParaRPr>
          </a:p>
          <a:p>
            <a:pPr marL="186055" marR="5080" indent="-173355" algn="just">
              <a:lnSpc>
                <a:spcPct val="100000"/>
              </a:lnSpc>
              <a:spcBef>
                <a:spcPts val="165"/>
              </a:spcBef>
              <a:buClr>
                <a:srgbClr val="EC008C"/>
              </a:buClr>
              <a:buFont typeface="Times New Roman"/>
              <a:buAutoNum type="arabicPeriod" startAt="8"/>
              <a:tabLst>
                <a:tab pos="186690" algn="l"/>
              </a:tabLst>
            </a:pPr>
            <a:r>
              <a:rPr sz="900" spc="35" dirty="0">
                <a:solidFill>
                  <a:srgbClr val="231F20"/>
                </a:solidFill>
                <a:latin typeface="Times New Roman"/>
                <a:cs typeface="Times New Roman"/>
              </a:rPr>
              <a:t>The </a:t>
            </a:r>
            <a:r>
              <a:rPr sz="900" spc="45" dirty="0">
                <a:solidFill>
                  <a:srgbClr val="231F20"/>
                </a:solidFill>
                <a:latin typeface="Times New Roman"/>
                <a:cs typeface="Times New Roman"/>
              </a:rPr>
              <a:t>starting torque </a:t>
            </a:r>
            <a:r>
              <a:rPr sz="900" spc="25" dirty="0">
                <a:solidFill>
                  <a:srgbClr val="231F20"/>
                </a:solidFill>
                <a:latin typeface="Times New Roman"/>
                <a:cs typeface="Times New Roman"/>
              </a:rPr>
              <a:t>of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 </a:t>
            </a:r>
            <a:r>
              <a:rPr sz="900" spc="55" dirty="0">
                <a:solidFill>
                  <a:srgbClr val="231F20"/>
                </a:solidFill>
                <a:latin typeface="Times New Roman"/>
                <a:cs typeface="Times New Roman"/>
              </a:rPr>
              <a:t>capacitor-start 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induction-run motor is directly related to the 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angle </a:t>
            </a:r>
            <a:r>
              <a:rPr sz="900" dirty="0">
                <a:solidFill>
                  <a:srgbClr val="231F20"/>
                </a:solidFill>
                <a:latin typeface="Symbol"/>
                <a:cs typeface="Symbol"/>
              </a:rPr>
              <a:t>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 between its two winding currents by  the</a:t>
            </a:r>
            <a:r>
              <a:rPr sz="900" spc="-9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relation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076686" y="3376880"/>
            <a:ext cx="579376" cy="3026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(</a:t>
            </a:r>
            <a:r>
              <a:rPr sz="9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)  cos</a:t>
            </a:r>
            <a:r>
              <a:rPr sz="900" spc="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Symbol"/>
                <a:cs typeface="Symbol"/>
              </a:rPr>
              <a:t></a:t>
            </a:r>
            <a:endParaRPr sz="9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(</a:t>
            </a:r>
            <a:r>
              <a:rPr sz="9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c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)  tan</a:t>
            </a:r>
            <a:r>
              <a:rPr sz="900" spc="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Symbol"/>
                <a:cs typeface="Symbol"/>
              </a:rPr>
              <a:t></a:t>
            </a:r>
            <a:endParaRPr sz="900">
              <a:latin typeface="Symbol"/>
              <a:cs typeface="Symbo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194391" y="3376880"/>
            <a:ext cx="725373" cy="3026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(</a:t>
            </a:r>
            <a:r>
              <a:rPr sz="9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b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)   sin</a:t>
            </a:r>
            <a:r>
              <a:rPr sz="9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Symbol"/>
                <a:cs typeface="Symbol"/>
              </a:rPr>
              <a:t></a:t>
            </a:r>
            <a:endParaRPr sz="9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(</a:t>
            </a:r>
            <a:r>
              <a:rPr sz="9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d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)  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sin</a:t>
            </a:r>
            <a:r>
              <a:rPr sz="9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5" dirty="0">
                <a:solidFill>
                  <a:srgbClr val="231F20"/>
                </a:solidFill>
                <a:latin typeface="Symbol"/>
                <a:cs typeface="Symbol"/>
              </a:rPr>
              <a:t></a:t>
            </a:r>
            <a:r>
              <a:rPr sz="900" spc="5" dirty="0">
                <a:solidFill>
                  <a:srgbClr val="231F20"/>
                </a:solidFill>
                <a:latin typeface="Times New Roman"/>
                <a:cs typeface="Times New Roman"/>
              </a:rPr>
              <a:t>/2.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796742" y="3582132"/>
            <a:ext cx="2859229" cy="34317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3840" marR="10795" indent="-231140" algn="just">
              <a:lnSpc>
                <a:spcPct val="100000"/>
              </a:lnSpc>
              <a:buClr>
                <a:srgbClr val="EC008C"/>
              </a:buClr>
              <a:buFont typeface="Times New Roman"/>
              <a:buAutoNum type="arabicPeriod" startAt="10"/>
              <a:tabLst>
                <a:tab pos="244475" algn="l"/>
              </a:tabLst>
            </a:pP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In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two-value capacitor </a:t>
            </a:r>
            <a:r>
              <a:rPr sz="900" spc="-10" dirty="0">
                <a:solidFill>
                  <a:srgbClr val="231F20"/>
                </a:solidFill>
                <a:latin typeface="Times New Roman"/>
                <a:cs typeface="Times New Roman"/>
              </a:rPr>
              <a:t>motor,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the capacitor 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used for running purposes is</a:t>
            </a:r>
            <a:r>
              <a:rPr sz="9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a/an</a:t>
            </a:r>
            <a:endParaRPr sz="900">
              <a:latin typeface="Times New Roman"/>
              <a:cs typeface="Times New Roman"/>
            </a:endParaRPr>
          </a:p>
          <a:p>
            <a:pPr marL="441959" lvl="1" indent="-198120">
              <a:lnSpc>
                <a:spcPct val="100000"/>
              </a:lnSpc>
              <a:spcBef>
                <a:spcPts val="165"/>
              </a:spcBef>
              <a:buAutoNum type="alphaLcParenBoth"/>
              <a:tabLst>
                <a:tab pos="442595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dry-type</a:t>
            </a:r>
            <a:r>
              <a:rPr sz="9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ac</a:t>
            </a:r>
            <a:r>
              <a:rPr sz="9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electrolytic</a:t>
            </a:r>
            <a:r>
              <a:rPr sz="9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capacitor</a:t>
            </a:r>
            <a:endParaRPr sz="900">
              <a:latin typeface="Times New Roman"/>
              <a:cs typeface="Times New Roman"/>
            </a:endParaRPr>
          </a:p>
          <a:p>
            <a:pPr marL="441959" lvl="1" indent="-198120">
              <a:lnSpc>
                <a:spcPct val="100000"/>
              </a:lnSpc>
              <a:spcBef>
                <a:spcPts val="165"/>
              </a:spcBef>
              <a:buAutoNum type="alphaLcParenBoth"/>
              <a:tabLst>
                <a:tab pos="442595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paper-spaced oil-filled</a:t>
            </a:r>
            <a:r>
              <a:rPr sz="900" spc="-1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type</a:t>
            </a:r>
            <a:endParaRPr sz="900">
              <a:latin typeface="Times New Roman"/>
              <a:cs typeface="Times New Roman"/>
            </a:endParaRPr>
          </a:p>
          <a:p>
            <a:pPr marL="441959" lvl="1" indent="-198120">
              <a:lnSpc>
                <a:spcPct val="100000"/>
              </a:lnSpc>
              <a:spcBef>
                <a:spcPts val="190"/>
              </a:spcBef>
              <a:buAutoNum type="alphaLcParenBoth"/>
              <a:tabLst>
                <a:tab pos="442595" algn="l"/>
              </a:tabLst>
            </a:pP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air-capacitor</a:t>
            </a:r>
            <a:endParaRPr sz="900">
              <a:latin typeface="Times New Roman"/>
              <a:cs typeface="Times New Roman"/>
            </a:endParaRPr>
          </a:p>
          <a:p>
            <a:pPr marL="441959" lvl="1" indent="-198120">
              <a:lnSpc>
                <a:spcPct val="100000"/>
              </a:lnSpc>
              <a:spcBef>
                <a:spcPts val="165"/>
              </a:spcBef>
              <a:buAutoNum type="alphaLcParenBoth"/>
              <a:tabLst>
                <a:tab pos="442595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ceramic</a:t>
            </a:r>
            <a:r>
              <a:rPr sz="900" spc="-1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type.</a:t>
            </a:r>
            <a:endParaRPr sz="900">
              <a:latin typeface="Times New Roman"/>
              <a:cs typeface="Times New Roman"/>
            </a:endParaRPr>
          </a:p>
          <a:p>
            <a:pPr marL="243840" marR="5080" indent="-225425" algn="just">
              <a:lnSpc>
                <a:spcPct val="100000"/>
              </a:lnSpc>
              <a:spcBef>
                <a:spcPts val="165"/>
              </a:spcBef>
              <a:buClr>
                <a:srgbClr val="EC008C"/>
              </a:buClr>
              <a:buFont typeface="Times New Roman"/>
              <a:buAutoNum type="arabicPeriod" startAt="10"/>
              <a:tabLst>
                <a:tab pos="244475" algn="l"/>
              </a:tabLst>
            </a:pPr>
            <a:r>
              <a:rPr sz="900" spc="20" dirty="0">
                <a:solidFill>
                  <a:srgbClr val="231F20"/>
                </a:solidFill>
                <a:latin typeface="Times New Roman"/>
                <a:cs typeface="Times New Roman"/>
              </a:rPr>
              <a:t>If </a:t>
            </a:r>
            <a:r>
              <a:rPr sz="900" spc="30" dirty="0">
                <a:solidFill>
                  <a:srgbClr val="231F20"/>
                </a:solidFill>
                <a:latin typeface="Times New Roman"/>
                <a:cs typeface="Times New Roman"/>
              </a:rPr>
              <a:t>the </a:t>
            </a:r>
            <a:r>
              <a:rPr sz="900" spc="40" dirty="0">
                <a:solidFill>
                  <a:srgbClr val="231F20"/>
                </a:solidFill>
                <a:latin typeface="Times New Roman"/>
                <a:cs typeface="Times New Roman"/>
              </a:rPr>
              <a:t>centrifugal </a:t>
            </a:r>
            <a:r>
              <a:rPr sz="900" spc="35" dirty="0">
                <a:solidFill>
                  <a:srgbClr val="231F20"/>
                </a:solidFill>
                <a:latin typeface="Times New Roman"/>
                <a:cs typeface="Times New Roman"/>
              </a:rPr>
              <a:t>switch </a:t>
            </a:r>
            <a:r>
              <a:rPr sz="900" spc="20" dirty="0">
                <a:solidFill>
                  <a:srgbClr val="231F20"/>
                </a:solidFill>
                <a:latin typeface="Times New Roman"/>
                <a:cs typeface="Times New Roman"/>
              </a:rPr>
              <a:t>of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 </a:t>
            </a:r>
            <a:r>
              <a:rPr sz="900" spc="45" dirty="0">
                <a:solidFill>
                  <a:srgbClr val="231F20"/>
                </a:solidFill>
                <a:latin typeface="Times New Roman"/>
                <a:cs typeface="Times New Roman"/>
              </a:rPr>
              <a:t>two-value 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capacitor motor using two capacitors fails to 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open,</a:t>
            </a:r>
            <a:r>
              <a:rPr sz="9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then</a:t>
            </a:r>
            <a:endParaRPr sz="900">
              <a:latin typeface="Times New Roman"/>
              <a:cs typeface="Times New Roman"/>
            </a:endParaRPr>
          </a:p>
          <a:p>
            <a:pPr marL="441959" marR="13970" lvl="1" indent="-198120">
              <a:lnSpc>
                <a:spcPct val="100000"/>
              </a:lnSpc>
              <a:spcBef>
                <a:spcPts val="190"/>
              </a:spcBef>
              <a:buAutoNum type="alphaLcParenBoth"/>
              <a:tabLst>
                <a:tab pos="442595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electrolytic capacitor will, in all</a:t>
            </a:r>
            <a:r>
              <a:rPr sz="900" spc="-1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probabil-  </a:t>
            </a:r>
            <a:r>
              <a:rPr sz="900" spc="-15" dirty="0">
                <a:solidFill>
                  <a:srgbClr val="231F20"/>
                </a:solidFill>
                <a:latin typeface="Times New Roman"/>
                <a:cs typeface="Times New Roman"/>
              </a:rPr>
              <a:t>ity,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suffer</a:t>
            </a:r>
            <a:r>
              <a:rPr sz="900" spc="-1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breakdown</a:t>
            </a:r>
            <a:endParaRPr sz="900">
              <a:latin typeface="Times New Roman"/>
              <a:cs typeface="Times New Roman"/>
            </a:endParaRPr>
          </a:p>
          <a:p>
            <a:pPr marL="442595" lvl="1" indent="-198120">
              <a:lnSpc>
                <a:spcPct val="100000"/>
              </a:lnSpc>
              <a:spcBef>
                <a:spcPts val="165"/>
              </a:spcBef>
              <a:buAutoNum type="alphaLcParenBoth"/>
              <a:tabLst>
                <a:tab pos="44323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motor will not carry the</a:t>
            </a:r>
            <a:r>
              <a:rPr sz="900" spc="-1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load</a:t>
            </a:r>
            <a:endParaRPr sz="900">
              <a:latin typeface="Times New Roman"/>
              <a:cs typeface="Times New Roman"/>
            </a:endParaRPr>
          </a:p>
          <a:p>
            <a:pPr marL="442595" lvl="1" indent="-198120">
              <a:lnSpc>
                <a:spcPct val="100000"/>
              </a:lnSpc>
              <a:spcBef>
                <a:spcPts val="165"/>
              </a:spcBef>
              <a:buAutoNum type="alphaLcParenBoth"/>
              <a:tabLst>
                <a:tab pos="442595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motor</a:t>
            </a:r>
            <a:r>
              <a:rPr sz="9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will</a:t>
            </a:r>
            <a:r>
              <a:rPr sz="9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draw</a:t>
            </a:r>
            <a:r>
              <a:rPr sz="9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excessively</a:t>
            </a:r>
            <a:r>
              <a:rPr sz="9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high</a:t>
            </a:r>
            <a:r>
              <a:rPr sz="9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current</a:t>
            </a:r>
            <a:endParaRPr sz="900">
              <a:latin typeface="Times New Roman"/>
              <a:cs typeface="Times New Roman"/>
            </a:endParaRPr>
          </a:p>
          <a:p>
            <a:pPr marL="442595" lvl="1" indent="-198120">
              <a:lnSpc>
                <a:spcPct val="100000"/>
              </a:lnSpc>
              <a:spcBef>
                <a:spcPts val="165"/>
              </a:spcBef>
              <a:buAutoNum type="alphaLcParenBoth"/>
              <a:tabLst>
                <a:tab pos="443230" algn="l"/>
              </a:tabLst>
            </a:pP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motor will not come upto the rated</a:t>
            </a:r>
            <a:r>
              <a:rPr sz="900" spc="-10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speed.</a:t>
            </a:r>
            <a:endParaRPr sz="900">
              <a:latin typeface="Times New Roman"/>
              <a:cs typeface="Times New Roman"/>
            </a:endParaRPr>
          </a:p>
          <a:p>
            <a:pPr marL="244475" marR="11430" indent="-231775" algn="just">
              <a:lnSpc>
                <a:spcPct val="100000"/>
              </a:lnSpc>
              <a:spcBef>
                <a:spcPts val="185"/>
              </a:spcBef>
              <a:buClr>
                <a:srgbClr val="EC008C"/>
              </a:buClr>
              <a:buFont typeface="Times New Roman"/>
              <a:buAutoNum type="arabicPeriod" startAt="10"/>
              <a:tabLst>
                <a:tab pos="24511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Each of the following statements regarding a  shaded-pole motor is true</a:t>
            </a:r>
            <a:r>
              <a:rPr sz="9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b="1" spc="-20" dirty="0">
                <a:solidFill>
                  <a:srgbClr val="EC008C"/>
                </a:solidFill>
                <a:latin typeface="Times New Roman"/>
                <a:cs typeface="Times New Roman"/>
              </a:rPr>
              <a:t>except</a:t>
            </a:r>
            <a:endParaRPr sz="900">
              <a:latin typeface="Times New Roman"/>
              <a:cs typeface="Times New Roman"/>
            </a:endParaRPr>
          </a:p>
          <a:p>
            <a:pPr marL="442595" marR="13335" lvl="1" indent="-198120">
              <a:lnSpc>
                <a:spcPct val="100000"/>
              </a:lnSpc>
              <a:spcBef>
                <a:spcPts val="165"/>
              </a:spcBef>
              <a:buAutoNum type="alphaLcParenBoth"/>
              <a:tabLst>
                <a:tab pos="443230" algn="l"/>
              </a:tabLst>
            </a:pP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its</a:t>
            </a:r>
            <a:r>
              <a:rPr sz="9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direction</a:t>
            </a:r>
            <a:r>
              <a:rPr sz="9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9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rotation</a:t>
            </a:r>
            <a:r>
              <a:rPr sz="9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9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from</a:t>
            </a:r>
            <a:r>
              <a:rPr sz="9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un-</a:t>
            </a:r>
            <a:r>
              <a:rPr sz="9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shaded 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to shaded portion of the</a:t>
            </a:r>
            <a:r>
              <a:rPr sz="9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poles</a:t>
            </a:r>
            <a:endParaRPr sz="900">
              <a:latin typeface="Times New Roman"/>
              <a:cs typeface="Times New Roman"/>
            </a:endParaRPr>
          </a:p>
          <a:p>
            <a:pPr marL="442595" lvl="1" indent="-198120">
              <a:lnSpc>
                <a:spcPct val="100000"/>
              </a:lnSpc>
              <a:spcBef>
                <a:spcPts val="165"/>
              </a:spcBef>
              <a:buAutoNum type="alphaLcParenBoth"/>
              <a:tabLst>
                <a:tab pos="44323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it</a:t>
            </a:r>
            <a:r>
              <a:rPr sz="9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has</a:t>
            </a:r>
            <a:r>
              <a:rPr sz="9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very</a:t>
            </a:r>
            <a:r>
              <a:rPr sz="9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poor</a:t>
            </a:r>
            <a:r>
              <a:rPr sz="9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efficiency</a:t>
            </a:r>
            <a:endParaRPr sz="900">
              <a:latin typeface="Times New Roman"/>
              <a:cs typeface="Times New Roman"/>
            </a:endParaRPr>
          </a:p>
          <a:p>
            <a:pPr marL="442595" lvl="1" indent="-198120">
              <a:lnSpc>
                <a:spcPct val="100000"/>
              </a:lnSpc>
              <a:spcBef>
                <a:spcPts val="185"/>
              </a:spcBef>
              <a:buAutoNum type="alphaLcParenBoth"/>
              <a:tabLst>
                <a:tab pos="44323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it has very poor</a:t>
            </a:r>
            <a:r>
              <a:rPr sz="900" spc="-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p.f.</a:t>
            </a:r>
            <a:endParaRPr sz="900">
              <a:latin typeface="Times New Roman"/>
              <a:cs typeface="Times New Roman"/>
            </a:endParaRPr>
          </a:p>
          <a:p>
            <a:pPr marL="442595" lvl="1" indent="-198120">
              <a:lnSpc>
                <a:spcPct val="100000"/>
              </a:lnSpc>
              <a:spcBef>
                <a:spcPts val="165"/>
              </a:spcBef>
              <a:buAutoNum type="alphaLcParenBoth"/>
              <a:tabLst>
                <a:tab pos="44323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it has high starting</a:t>
            </a:r>
            <a:r>
              <a:rPr sz="9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torque.</a:t>
            </a:r>
            <a:endParaRPr sz="900">
              <a:latin typeface="Times New Roman"/>
              <a:cs typeface="Times New Roman"/>
            </a:endParaRPr>
          </a:p>
          <a:p>
            <a:pPr marL="244475" marR="10160" indent="-231775" algn="just">
              <a:lnSpc>
                <a:spcPct val="100000"/>
              </a:lnSpc>
              <a:spcBef>
                <a:spcPts val="165"/>
              </a:spcBef>
              <a:buClr>
                <a:srgbClr val="EC008C"/>
              </a:buClr>
              <a:buFont typeface="Times New Roman"/>
              <a:buAutoNum type="arabicPeriod" startAt="10"/>
              <a:tabLst>
                <a:tab pos="24511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Compensating winding is employed in an ac  series motor in order</a:t>
            </a:r>
            <a:r>
              <a:rPr sz="9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529123" y="2013417"/>
            <a:ext cx="6085755" cy="207108"/>
          </a:xfrm>
          <a:prstGeom prst="rect">
            <a:avLst/>
          </a:prstGeom>
          <a:solidFill>
            <a:srgbClr val="E1F4FD"/>
          </a:solidFill>
        </p:spPr>
        <p:txBody>
          <a:bodyPr vert="horz" wrap="square" lIns="0" tIns="37465" rIns="0" bIns="0" rtlCol="0">
            <a:spAutoFit/>
          </a:bodyPr>
          <a:lstStyle/>
          <a:p>
            <a:pPr marL="33020" algn="ctr">
              <a:lnSpc>
                <a:spcPct val="100000"/>
              </a:lnSpc>
              <a:spcBef>
                <a:spcPts val="295"/>
              </a:spcBef>
            </a:pPr>
            <a:r>
              <a:rPr sz="1100" b="1" spc="-5" dirty="0">
                <a:solidFill>
                  <a:srgbClr val="005AAA"/>
                </a:solidFill>
                <a:latin typeface="Arial"/>
                <a:cs typeface="Arial"/>
              </a:rPr>
              <a:t>OBJECTIVE TESTS </a:t>
            </a:r>
            <a:r>
              <a:rPr sz="1100" b="1" dirty="0">
                <a:solidFill>
                  <a:srgbClr val="005AAA"/>
                </a:solidFill>
                <a:latin typeface="Arial"/>
                <a:cs typeface="Arial"/>
              </a:rPr>
              <a:t>–</a:t>
            </a:r>
            <a:r>
              <a:rPr sz="1100" b="1" spc="-204" dirty="0">
                <a:solidFill>
                  <a:srgbClr val="005AAA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005AAA"/>
                </a:solidFill>
                <a:latin typeface="Arial"/>
                <a:cs typeface="Arial"/>
              </a:rPr>
              <a:t>36</a:t>
            </a:r>
            <a:endParaRPr sz="11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497312" y="1037251"/>
            <a:ext cx="6140311" cy="0"/>
          </a:xfrm>
          <a:custGeom>
            <a:avLst/>
            <a:gdLst/>
            <a:ahLst/>
            <a:cxnLst/>
            <a:rect l="l" t="t" r="r" b="b"/>
            <a:pathLst>
              <a:path w="5074285">
                <a:moveTo>
                  <a:pt x="0" y="0"/>
                </a:moveTo>
                <a:lnTo>
                  <a:pt x="5074158" y="0"/>
                </a:lnTo>
              </a:path>
            </a:pathLst>
          </a:custGeom>
          <a:ln w="4495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960648" y="5880608"/>
            <a:ext cx="676963" cy="358783"/>
          </a:xfrm>
          <a:custGeom>
            <a:avLst/>
            <a:gdLst/>
            <a:ahLst/>
            <a:cxnLst/>
            <a:rect l="l" t="t" r="r" b="b"/>
            <a:pathLst>
              <a:path w="559434" h="559434">
                <a:moveTo>
                  <a:pt x="279409" y="0"/>
                </a:moveTo>
                <a:lnTo>
                  <a:pt x="234190" y="3668"/>
                </a:lnTo>
                <a:lnTo>
                  <a:pt x="191257" y="14283"/>
                </a:lnTo>
                <a:lnTo>
                  <a:pt x="151191" y="31264"/>
                </a:lnTo>
                <a:lnTo>
                  <a:pt x="114577" y="54028"/>
                </a:lnTo>
                <a:lnTo>
                  <a:pt x="81996" y="81991"/>
                </a:lnTo>
                <a:lnTo>
                  <a:pt x="54031" y="114571"/>
                </a:lnTo>
                <a:lnTo>
                  <a:pt x="31267" y="151186"/>
                </a:lnTo>
                <a:lnTo>
                  <a:pt x="14285" y="191252"/>
                </a:lnTo>
                <a:lnTo>
                  <a:pt x="3668" y="234187"/>
                </a:lnTo>
                <a:lnTo>
                  <a:pt x="0" y="279409"/>
                </a:lnTo>
                <a:lnTo>
                  <a:pt x="3668" y="324627"/>
                </a:lnTo>
                <a:lnTo>
                  <a:pt x="14285" y="367561"/>
                </a:lnTo>
                <a:lnTo>
                  <a:pt x="31267" y="407626"/>
                </a:lnTo>
                <a:lnTo>
                  <a:pt x="54031" y="444241"/>
                </a:lnTo>
                <a:lnTo>
                  <a:pt x="81996" y="476822"/>
                </a:lnTo>
                <a:lnTo>
                  <a:pt x="114577" y="504786"/>
                </a:lnTo>
                <a:lnTo>
                  <a:pt x="151191" y="527551"/>
                </a:lnTo>
                <a:lnTo>
                  <a:pt x="191257" y="544533"/>
                </a:lnTo>
                <a:lnTo>
                  <a:pt x="234190" y="555150"/>
                </a:lnTo>
                <a:lnTo>
                  <a:pt x="279409" y="558818"/>
                </a:lnTo>
                <a:lnTo>
                  <a:pt x="324630" y="555150"/>
                </a:lnTo>
                <a:lnTo>
                  <a:pt x="367566" y="544533"/>
                </a:lnTo>
                <a:lnTo>
                  <a:pt x="407632" y="527551"/>
                </a:lnTo>
                <a:lnTo>
                  <a:pt x="444247" y="504786"/>
                </a:lnTo>
                <a:lnTo>
                  <a:pt x="476827" y="476822"/>
                </a:lnTo>
                <a:lnTo>
                  <a:pt x="504790" y="444241"/>
                </a:lnTo>
                <a:lnTo>
                  <a:pt x="527553" y="407626"/>
                </a:lnTo>
                <a:lnTo>
                  <a:pt x="544534" y="367561"/>
                </a:lnTo>
                <a:lnTo>
                  <a:pt x="555150" y="324627"/>
                </a:lnTo>
                <a:lnTo>
                  <a:pt x="558818" y="279409"/>
                </a:lnTo>
                <a:lnTo>
                  <a:pt x="555150" y="234187"/>
                </a:lnTo>
                <a:lnTo>
                  <a:pt x="544534" y="191252"/>
                </a:lnTo>
                <a:lnTo>
                  <a:pt x="527553" y="151186"/>
                </a:lnTo>
                <a:lnTo>
                  <a:pt x="504790" y="114571"/>
                </a:lnTo>
                <a:lnTo>
                  <a:pt x="476827" y="81991"/>
                </a:lnTo>
                <a:lnTo>
                  <a:pt x="444247" y="54028"/>
                </a:lnTo>
                <a:lnTo>
                  <a:pt x="407632" y="31264"/>
                </a:lnTo>
                <a:lnTo>
                  <a:pt x="367566" y="14283"/>
                </a:lnTo>
                <a:lnTo>
                  <a:pt x="324630" y="3668"/>
                </a:lnTo>
                <a:lnTo>
                  <a:pt x="279409" y="0"/>
                </a:lnTo>
                <a:close/>
              </a:path>
            </a:pathLst>
          </a:custGeom>
          <a:solidFill>
            <a:srgbClr val="2E30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007283" y="5905323"/>
            <a:ext cx="583218" cy="309099"/>
          </a:xfrm>
          <a:custGeom>
            <a:avLst/>
            <a:gdLst/>
            <a:ahLst/>
            <a:cxnLst/>
            <a:rect l="l" t="t" r="r" b="b"/>
            <a:pathLst>
              <a:path w="481965" h="481965">
                <a:moveTo>
                  <a:pt x="240870" y="0"/>
                </a:moveTo>
                <a:lnTo>
                  <a:pt x="192433" y="4908"/>
                </a:lnTo>
                <a:lnTo>
                  <a:pt x="147269" y="18979"/>
                </a:lnTo>
                <a:lnTo>
                  <a:pt x="106360" y="41231"/>
                </a:lnTo>
                <a:lnTo>
                  <a:pt x="70688" y="70683"/>
                </a:lnTo>
                <a:lnTo>
                  <a:pt x="41234" y="106355"/>
                </a:lnTo>
                <a:lnTo>
                  <a:pt x="18981" y="147264"/>
                </a:lnTo>
                <a:lnTo>
                  <a:pt x="4908" y="192429"/>
                </a:lnTo>
                <a:lnTo>
                  <a:pt x="0" y="240870"/>
                </a:lnTo>
                <a:lnTo>
                  <a:pt x="4908" y="289307"/>
                </a:lnTo>
                <a:lnTo>
                  <a:pt x="18981" y="334470"/>
                </a:lnTo>
                <a:lnTo>
                  <a:pt x="41234" y="375379"/>
                </a:lnTo>
                <a:lnTo>
                  <a:pt x="70688" y="411051"/>
                </a:lnTo>
                <a:lnTo>
                  <a:pt x="106360" y="440505"/>
                </a:lnTo>
                <a:lnTo>
                  <a:pt x="147269" y="462759"/>
                </a:lnTo>
                <a:lnTo>
                  <a:pt x="192433" y="476831"/>
                </a:lnTo>
                <a:lnTo>
                  <a:pt x="240870" y="481740"/>
                </a:lnTo>
                <a:lnTo>
                  <a:pt x="289310" y="476831"/>
                </a:lnTo>
                <a:lnTo>
                  <a:pt x="334476" y="462759"/>
                </a:lnTo>
                <a:lnTo>
                  <a:pt x="375385" y="440505"/>
                </a:lnTo>
                <a:lnTo>
                  <a:pt x="411056" y="411051"/>
                </a:lnTo>
                <a:lnTo>
                  <a:pt x="440508" y="375379"/>
                </a:lnTo>
                <a:lnTo>
                  <a:pt x="462760" y="334470"/>
                </a:lnTo>
                <a:lnTo>
                  <a:pt x="476831" y="289307"/>
                </a:lnTo>
                <a:lnTo>
                  <a:pt x="481740" y="240870"/>
                </a:lnTo>
                <a:lnTo>
                  <a:pt x="476831" y="192429"/>
                </a:lnTo>
                <a:lnTo>
                  <a:pt x="462760" y="147264"/>
                </a:lnTo>
                <a:lnTo>
                  <a:pt x="440508" y="106355"/>
                </a:lnTo>
                <a:lnTo>
                  <a:pt x="411056" y="70683"/>
                </a:lnTo>
                <a:lnTo>
                  <a:pt x="375385" y="41231"/>
                </a:lnTo>
                <a:lnTo>
                  <a:pt x="334476" y="18979"/>
                </a:lnTo>
                <a:lnTo>
                  <a:pt x="289310" y="4908"/>
                </a:lnTo>
                <a:lnTo>
                  <a:pt x="2408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057805" y="5932099"/>
            <a:ext cx="482557" cy="25575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199119" y="0"/>
                </a:moveTo>
                <a:lnTo>
                  <a:pt x="153558" y="5274"/>
                </a:lnTo>
                <a:lnTo>
                  <a:pt x="111684" y="20289"/>
                </a:lnTo>
                <a:lnTo>
                  <a:pt x="74708" y="43836"/>
                </a:lnTo>
                <a:lnTo>
                  <a:pt x="43840" y="74702"/>
                </a:lnTo>
                <a:lnTo>
                  <a:pt x="20291" y="111679"/>
                </a:lnTo>
                <a:lnTo>
                  <a:pt x="5274" y="153554"/>
                </a:lnTo>
                <a:lnTo>
                  <a:pt x="0" y="199119"/>
                </a:lnTo>
                <a:lnTo>
                  <a:pt x="5274" y="244679"/>
                </a:lnTo>
                <a:lnTo>
                  <a:pt x="20291" y="286553"/>
                </a:lnTo>
                <a:lnTo>
                  <a:pt x="43840" y="323530"/>
                </a:lnTo>
                <a:lnTo>
                  <a:pt x="74708" y="354398"/>
                </a:lnTo>
                <a:lnTo>
                  <a:pt x="111684" y="377946"/>
                </a:lnTo>
                <a:lnTo>
                  <a:pt x="153558" y="392963"/>
                </a:lnTo>
                <a:lnTo>
                  <a:pt x="199119" y="398238"/>
                </a:lnTo>
                <a:lnTo>
                  <a:pt x="244683" y="392963"/>
                </a:lnTo>
                <a:lnTo>
                  <a:pt x="286559" y="377946"/>
                </a:lnTo>
                <a:lnTo>
                  <a:pt x="323535" y="354398"/>
                </a:lnTo>
                <a:lnTo>
                  <a:pt x="354402" y="323530"/>
                </a:lnTo>
                <a:lnTo>
                  <a:pt x="377948" y="286553"/>
                </a:lnTo>
                <a:lnTo>
                  <a:pt x="392964" y="244679"/>
                </a:lnTo>
                <a:lnTo>
                  <a:pt x="398238" y="199119"/>
                </a:lnTo>
                <a:lnTo>
                  <a:pt x="392964" y="153554"/>
                </a:lnTo>
                <a:lnTo>
                  <a:pt x="377948" y="111679"/>
                </a:lnTo>
                <a:lnTo>
                  <a:pt x="354402" y="74702"/>
                </a:lnTo>
                <a:lnTo>
                  <a:pt x="323535" y="43836"/>
                </a:lnTo>
                <a:lnTo>
                  <a:pt x="286559" y="20289"/>
                </a:lnTo>
                <a:lnTo>
                  <a:pt x="244683" y="5274"/>
                </a:lnTo>
                <a:lnTo>
                  <a:pt x="199119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173191" y="6002514"/>
            <a:ext cx="251268" cy="114843"/>
          </a:xfrm>
          <a:custGeom>
            <a:avLst/>
            <a:gdLst/>
            <a:ahLst/>
            <a:cxnLst/>
            <a:rect l="l" t="t" r="r" b="b"/>
            <a:pathLst>
              <a:path w="207645" h="179070">
                <a:moveTo>
                  <a:pt x="0" y="0"/>
                </a:moveTo>
                <a:lnTo>
                  <a:pt x="0" y="178638"/>
                </a:lnTo>
                <a:lnTo>
                  <a:pt x="207543" y="8932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960648" y="407240"/>
            <a:ext cx="676963" cy="358783"/>
          </a:xfrm>
          <a:custGeom>
            <a:avLst/>
            <a:gdLst/>
            <a:ahLst/>
            <a:cxnLst/>
            <a:rect l="l" t="t" r="r" b="b"/>
            <a:pathLst>
              <a:path w="559434" h="559435">
                <a:moveTo>
                  <a:pt x="279409" y="0"/>
                </a:moveTo>
                <a:lnTo>
                  <a:pt x="234190" y="3668"/>
                </a:lnTo>
                <a:lnTo>
                  <a:pt x="191257" y="14283"/>
                </a:lnTo>
                <a:lnTo>
                  <a:pt x="151191" y="31264"/>
                </a:lnTo>
                <a:lnTo>
                  <a:pt x="114577" y="54028"/>
                </a:lnTo>
                <a:lnTo>
                  <a:pt x="81996" y="81991"/>
                </a:lnTo>
                <a:lnTo>
                  <a:pt x="54031" y="114571"/>
                </a:lnTo>
                <a:lnTo>
                  <a:pt x="31267" y="151186"/>
                </a:lnTo>
                <a:lnTo>
                  <a:pt x="14285" y="191252"/>
                </a:lnTo>
                <a:lnTo>
                  <a:pt x="3668" y="234187"/>
                </a:lnTo>
                <a:lnTo>
                  <a:pt x="0" y="279409"/>
                </a:lnTo>
                <a:lnTo>
                  <a:pt x="3668" y="324627"/>
                </a:lnTo>
                <a:lnTo>
                  <a:pt x="14285" y="367561"/>
                </a:lnTo>
                <a:lnTo>
                  <a:pt x="31267" y="407626"/>
                </a:lnTo>
                <a:lnTo>
                  <a:pt x="54031" y="444241"/>
                </a:lnTo>
                <a:lnTo>
                  <a:pt x="81996" y="476822"/>
                </a:lnTo>
                <a:lnTo>
                  <a:pt x="114577" y="504786"/>
                </a:lnTo>
                <a:lnTo>
                  <a:pt x="151191" y="527551"/>
                </a:lnTo>
                <a:lnTo>
                  <a:pt x="191257" y="544533"/>
                </a:lnTo>
                <a:lnTo>
                  <a:pt x="234190" y="555150"/>
                </a:lnTo>
                <a:lnTo>
                  <a:pt x="279409" y="558818"/>
                </a:lnTo>
                <a:lnTo>
                  <a:pt x="324630" y="555150"/>
                </a:lnTo>
                <a:lnTo>
                  <a:pt x="367566" y="544533"/>
                </a:lnTo>
                <a:lnTo>
                  <a:pt x="407632" y="527551"/>
                </a:lnTo>
                <a:lnTo>
                  <a:pt x="444247" y="504786"/>
                </a:lnTo>
                <a:lnTo>
                  <a:pt x="476827" y="476822"/>
                </a:lnTo>
                <a:lnTo>
                  <a:pt x="504790" y="444241"/>
                </a:lnTo>
                <a:lnTo>
                  <a:pt x="527553" y="407626"/>
                </a:lnTo>
                <a:lnTo>
                  <a:pt x="544534" y="367561"/>
                </a:lnTo>
                <a:lnTo>
                  <a:pt x="555150" y="324627"/>
                </a:lnTo>
                <a:lnTo>
                  <a:pt x="558818" y="279409"/>
                </a:lnTo>
                <a:lnTo>
                  <a:pt x="555150" y="234187"/>
                </a:lnTo>
                <a:lnTo>
                  <a:pt x="544534" y="191252"/>
                </a:lnTo>
                <a:lnTo>
                  <a:pt x="527553" y="151186"/>
                </a:lnTo>
                <a:lnTo>
                  <a:pt x="504790" y="114571"/>
                </a:lnTo>
                <a:lnTo>
                  <a:pt x="476827" y="81991"/>
                </a:lnTo>
                <a:lnTo>
                  <a:pt x="444247" y="54028"/>
                </a:lnTo>
                <a:lnTo>
                  <a:pt x="407632" y="31264"/>
                </a:lnTo>
                <a:lnTo>
                  <a:pt x="367566" y="14283"/>
                </a:lnTo>
                <a:lnTo>
                  <a:pt x="324630" y="3668"/>
                </a:lnTo>
                <a:lnTo>
                  <a:pt x="279409" y="0"/>
                </a:lnTo>
                <a:close/>
              </a:path>
            </a:pathLst>
          </a:custGeom>
          <a:solidFill>
            <a:srgbClr val="2E30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007283" y="431956"/>
            <a:ext cx="583218" cy="309099"/>
          </a:xfrm>
          <a:custGeom>
            <a:avLst/>
            <a:gdLst/>
            <a:ahLst/>
            <a:cxnLst/>
            <a:rect l="l" t="t" r="r" b="b"/>
            <a:pathLst>
              <a:path w="481965" h="481965">
                <a:moveTo>
                  <a:pt x="240870" y="0"/>
                </a:moveTo>
                <a:lnTo>
                  <a:pt x="192433" y="4908"/>
                </a:lnTo>
                <a:lnTo>
                  <a:pt x="147269" y="18979"/>
                </a:lnTo>
                <a:lnTo>
                  <a:pt x="106360" y="41231"/>
                </a:lnTo>
                <a:lnTo>
                  <a:pt x="70688" y="70683"/>
                </a:lnTo>
                <a:lnTo>
                  <a:pt x="41234" y="106355"/>
                </a:lnTo>
                <a:lnTo>
                  <a:pt x="18981" y="147264"/>
                </a:lnTo>
                <a:lnTo>
                  <a:pt x="4908" y="192429"/>
                </a:lnTo>
                <a:lnTo>
                  <a:pt x="0" y="240870"/>
                </a:lnTo>
                <a:lnTo>
                  <a:pt x="4908" y="289307"/>
                </a:lnTo>
                <a:lnTo>
                  <a:pt x="18981" y="334470"/>
                </a:lnTo>
                <a:lnTo>
                  <a:pt x="41234" y="375379"/>
                </a:lnTo>
                <a:lnTo>
                  <a:pt x="70688" y="411051"/>
                </a:lnTo>
                <a:lnTo>
                  <a:pt x="106360" y="440505"/>
                </a:lnTo>
                <a:lnTo>
                  <a:pt x="147269" y="462759"/>
                </a:lnTo>
                <a:lnTo>
                  <a:pt x="192433" y="476831"/>
                </a:lnTo>
                <a:lnTo>
                  <a:pt x="240870" y="481740"/>
                </a:lnTo>
                <a:lnTo>
                  <a:pt x="289310" y="476831"/>
                </a:lnTo>
                <a:lnTo>
                  <a:pt x="334476" y="462759"/>
                </a:lnTo>
                <a:lnTo>
                  <a:pt x="375385" y="440505"/>
                </a:lnTo>
                <a:lnTo>
                  <a:pt x="411056" y="411051"/>
                </a:lnTo>
                <a:lnTo>
                  <a:pt x="440508" y="375379"/>
                </a:lnTo>
                <a:lnTo>
                  <a:pt x="462760" y="334470"/>
                </a:lnTo>
                <a:lnTo>
                  <a:pt x="476831" y="289307"/>
                </a:lnTo>
                <a:lnTo>
                  <a:pt x="481740" y="240870"/>
                </a:lnTo>
                <a:lnTo>
                  <a:pt x="476831" y="192429"/>
                </a:lnTo>
                <a:lnTo>
                  <a:pt x="462760" y="147264"/>
                </a:lnTo>
                <a:lnTo>
                  <a:pt x="440508" y="106355"/>
                </a:lnTo>
                <a:lnTo>
                  <a:pt x="411056" y="70683"/>
                </a:lnTo>
                <a:lnTo>
                  <a:pt x="375385" y="41231"/>
                </a:lnTo>
                <a:lnTo>
                  <a:pt x="334476" y="18979"/>
                </a:lnTo>
                <a:lnTo>
                  <a:pt x="289310" y="4908"/>
                </a:lnTo>
                <a:lnTo>
                  <a:pt x="2408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057805" y="458732"/>
            <a:ext cx="482557" cy="25575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199119" y="0"/>
                </a:moveTo>
                <a:lnTo>
                  <a:pt x="153558" y="5274"/>
                </a:lnTo>
                <a:lnTo>
                  <a:pt x="111684" y="20289"/>
                </a:lnTo>
                <a:lnTo>
                  <a:pt x="74708" y="43836"/>
                </a:lnTo>
                <a:lnTo>
                  <a:pt x="43840" y="74702"/>
                </a:lnTo>
                <a:lnTo>
                  <a:pt x="20291" y="111679"/>
                </a:lnTo>
                <a:lnTo>
                  <a:pt x="5274" y="153554"/>
                </a:lnTo>
                <a:lnTo>
                  <a:pt x="0" y="199119"/>
                </a:lnTo>
                <a:lnTo>
                  <a:pt x="5274" y="244679"/>
                </a:lnTo>
                <a:lnTo>
                  <a:pt x="20291" y="286553"/>
                </a:lnTo>
                <a:lnTo>
                  <a:pt x="43840" y="323530"/>
                </a:lnTo>
                <a:lnTo>
                  <a:pt x="74708" y="354398"/>
                </a:lnTo>
                <a:lnTo>
                  <a:pt x="111684" y="377946"/>
                </a:lnTo>
                <a:lnTo>
                  <a:pt x="153558" y="392963"/>
                </a:lnTo>
                <a:lnTo>
                  <a:pt x="199119" y="398238"/>
                </a:lnTo>
                <a:lnTo>
                  <a:pt x="244683" y="392963"/>
                </a:lnTo>
                <a:lnTo>
                  <a:pt x="286559" y="377946"/>
                </a:lnTo>
                <a:lnTo>
                  <a:pt x="323535" y="354398"/>
                </a:lnTo>
                <a:lnTo>
                  <a:pt x="354402" y="323530"/>
                </a:lnTo>
                <a:lnTo>
                  <a:pt x="377948" y="286553"/>
                </a:lnTo>
                <a:lnTo>
                  <a:pt x="392964" y="244679"/>
                </a:lnTo>
                <a:lnTo>
                  <a:pt x="398238" y="199119"/>
                </a:lnTo>
                <a:lnTo>
                  <a:pt x="392964" y="153554"/>
                </a:lnTo>
                <a:lnTo>
                  <a:pt x="377948" y="111679"/>
                </a:lnTo>
                <a:lnTo>
                  <a:pt x="354402" y="74702"/>
                </a:lnTo>
                <a:lnTo>
                  <a:pt x="323535" y="43836"/>
                </a:lnTo>
                <a:lnTo>
                  <a:pt x="286559" y="20289"/>
                </a:lnTo>
                <a:lnTo>
                  <a:pt x="244683" y="5274"/>
                </a:lnTo>
                <a:lnTo>
                  <a:pt x="199119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173191" y="529145"/>
            <a:ext cx="251268" cy="114843"/>
          </a:xfrm>
          <a:custGeom>
            <a:avLst/>
            <a:gdLst/>
            <a:ahLst/>
            <a:cxnLst/>
            <a:rect l="l" t="t" r="r" b="b"/>
            <a:pathLst>
              <a:path w="207645" h="179069">
                <a:moveTo>
                  <a:pt x="207543" y="0"/>
                </a:moveTo>
                <a:lnTo>
                  <a:pt x="0" y="89325"/>
                </a:lnTo>
                <a:lnTo>
                  <a:pt x="207543" y="178638"/>
                </a:lnTo>
                <a:lnTo>
                  <a:pt x="20754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72284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68679" y="977713"/>
            <a:ext cx="3087445" cy="0"/>
          </a:xfrm>
          <a:custGeom>
            <a:avLst/>
            <a:gdLst/>
            <a:ahLst/>
            <a:cxnLst/>
            <a:rect l="l" t="t" r="r" b="b"/>
            <a:pathLst>
              <a:path w="2551429">
                <a:moveTo>
                  <a:pt x="0" y="0"/>
                </a:moveTo>
                <a:lnTo>
                  <a:pt x="2551176" y="0"/>
                </a:lnTo>
              </a:path>
            </a:pathLst>
          </a:custGeom>
          <a:ln w="12192">
            <a:solidFill>
              <a:srgbClr val="F7931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408638" y="845440"/>
            <a:ext cx="1543722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dirty="0">
                <a:solidFill>
                  <a:srgbClr val="005AAA"/>
                </a:solidFill>
                <a:latin typeface="Arial"/>
                <a:cs typeface="Arial"/>
              </a:rPr>
              <a:t>Single-phase</a:t>
            </a:r>
            <a:r>
              <a:rPr sz="1000" b="1" spc="-70" dirty="0">
                <a:solidFill>
                  <a:srgbClr val="005AAA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005AAA"/>
                </a:solidFill>
                <a:latin typeface="Arial"/>
                <a:cs typeface="Arial"/>
              </a:rPr>
              <a:t>Motors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42769" y="842426"/>
            <a:ext cx="1307823" cy="179536"/>
          </a:xfrm>
          <a:prstGeom prst="rect">
            <a:avLst/>
          </a:prstGeom>
          <a:solidFill>
            <a:srgbClr val="FEE2C8"/>
          </a:solidFill>
        </p:spPr>
        <p:txBody>
          <a:bodyPr vert="horz" wrap="square" lIns="0" tIns="0" rIns="0" bIns="0" rtlCol="0">
            <a:spAutoFit/>
          </a:bodyPr>
          <a:lstStyle/>
          <a:p>
            <a:pPr marL="54610">
              <a:lnSpc>
                <a:spcPts val="1375"/>
              </a:lnSpc>
            </a:pPr>
            <a:r>
              <a:rPr sz="1200" b="1" spc="5" dirty="0">
                <a:solidFill>
                  <a:srgbClr val="231F20"/>
                </a:solidFill>
                <a:latin typeface="Arial"/>
                <a:cs typeface="Arial"/>
              </a:rPr>
              <a:t>1399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11295" y="5020838"/>
            <a:ext cx="6065776" cy="145386"/>
          </a:xfrm>
          <a:custGeom>
            <a:avLst/>
            <a:gdLst/>
            <a:ahLst/>
            <a:cxnLst/>
            <a:rect l="l" t="t" r="r" b="b"/>
            <a:pathLst>
              <a:path w="5012690" h="226695">
                <a:moveTo>
                  <a:pt x="0" y="0"/>
                </a:moveTo>
                <a:lnTo>
                  <a:pt x="5012308" y="0"/>
                </a:lnTo>
                <a:lnTo>
                  <a:pt x="5012308" y="226313"/>
                </a:lnTo>
                <a:lnTo>
                  <a:pt x="0" y="226313"/>
                </a:lnTo>
                <a:lnTo>
                  <a:pt x="0" y="0"/>
                </a:lnTo>
                <a:close/>
              </a:path>
            </a:pathLst>
          </a:custGeom>
          <a:solidFill>
            <a:srgbClr val="D8ED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11295" y="5165410"/>
            <a:ext cx="6065776" cy="317244"/>
          </a:xfrm>
          <a:custGeom>
            <a:avLst/>
            <a:gdLst/>
            <a:ahLst/>
            <a:cxnLst/>
            <a:rect l="l" t="t" r="r" b="b"/>
            <a:pathLst>
              <a:path w="5012690" h="494665">
                <a:moveTo>
                  <a:pt x="0" y="0"/>
                </a:moveTo>
                <a:lnTo>
                  <a:pt x="5012308" y="0"/>
                </a:lnTo>
                <a:lnTo>
                  <a:pt x="5012308" y="494283"/>
                </a:lnTo>
                <a:lnTo>
                  <a:pt x="0" y="494283"/>
                </a:lnTo>
                <a:lnTo>
                  <a:pt x="0" y="0"/>
                </a:lnTo>
                <a:close/>
              </a:path>
            </a:pathLst>
          </a:custGeom>
          <a:solidFill>
            <a:srgbClr val="FFF1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613708" y="1017786"/>
            <a:ext cx="2865376" cy="56682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45134" indent="-201295">
              <a:lnSpc>
                <a:spcPct val="100000"/>
              </a:lnSpc>
              <a:buAutoNum type="alphaLcParenBoth"/>
              <a:tabLst>
                <a:tab pos="44577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compensate for decrease in field</a:t>
            </a:r>
            <a:r>
              <a:rPr sz="900" spc="-1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flux</a:t>
            </a:r>
            <a:endParaRPr sz="900">
              <a:latin typeface="Times New Roman"/>
              <a:cs typeface="Times New Roman"/>
            </a:endParaRPr>
          </a:p>
          <a:p>
            <a:pPr marL="445134" indent="-201295">
              <a:lnSpc>
                <a:spcPct val="100000"/>
              </a:lnSpc>
              <a:spcBef>
                <a:spcPts val="190"/>
              </a:spcBef>
              <a:buAutoNum type="alphaLcParenBoth"/>
              <a:tabLst>
                <a:tab pos="44577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increase the total</a:t>
            </a:r>
            <a:r>
              <a:rPr sz="900" spc="-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torque</a:t>
            </a:r>
            <a:endParaRPr sz="900">
              <a:latin typeface="Times New Roman"/>
              <a:cs typeface="Times New Roman"/>
            </a:endParaRPr>
          </a:p>
          <a:p>
            <a:pPr marL="445134" indent="-201295">
              <a:lnSpc>
                <a:spcPct val="100000"/>
              </a:lnSpc>
              <a:spcBef>
                <a:spcPts val="190"/>
              </a:spcBef>
              <a:buAutoNum type="alphaLcParenBoth"/>
              <a:tabLst>
                <a:tab pos="44577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reduce the sparking at</a:t>
            </a:r>
            <a:r>
              <a:rPr sz="900" spc="-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brushes</a:t>
            </a:r>
            <a:endParaRPr sz="900">
              <a:latin typeface="Times New Roman"/>
              <a:cs typeface="Times New Roman"/>
            </a:endParaRPr>
          </a:p>
          <a:p>
            <a:pPr marL="445134" indent="-201295">
              <a:lnSpc>
                <a:spcPct val="100000"/>
              </a:lnSpc>
              <a:spcBef>
                <a:spcPts val="215"/>
              </a:spcBef>
              <a:buAutoNum type="alphaLcParenBoth"/>
              <a:tabLst>
                <a:tab pos="44577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reduce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effects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of armature</a:t>
            </a:r>
            <a:r>
              <a:rPr sz="900" spc="-1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reaction.</a:t>
            </a:r>
            <a:endParaRPr sz="900">
              <a:latin typeface="Times New Roman"/>
              <a:cs typeface="Times New Roman"/>
            </a:endParaRPr>
          </a:p>
          <a:p>
            <a:pPr marL="244475" indent="-231775">
              <a:lnSpc>
                <a:spcPct val="100000"/>
              </a:lnSpc>
              <a:spcBef>
                <a:spcPts val="190"/>
              </a:spcBef>
              <a:buClr>
                <a:srgbClr val="EC008C"/>
              </a:buClr>
              <a:buFont typeface="Times New Roman"/>
              <a:buAutoNum type="arabicPeriod" startAt="14"/>
              <a:tabLst>
                <a:tab pos="244475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 universal motor is one</a:t>
            </a:r>
            <a:r>
              <a:rPr sz="900" spc="-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which</a:t>
            </a:r>
            <a:endParaRPr sz="900">
              <a:latin typeface="Times New Roman"/>
              <a:cs typeface="Times New Roman"/>
            </a:endParaRPr>
          </a:p>
          <a:p>
            <a:pPr marL="445134" lvl="1" indent="-201295">
              <a:lnSpc>
                <a:spcPct val="100000"/>
              </a:lnSpc>
              <a:spcBef>
                <a:spcPts val="190"/>
              </a:spcBef>
              <a:buAutoNum type="alphaLcParenBoth"/>
              <a:tabLst>
                <a:tab pos="44577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is available</a:t>
            </a:r>
            <a:r>
              <a:rPr sz="900" spc="-1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universally</a:t>
            </a:r>
            <a:endParaRPr sz="900">
              <a:latin typeface="Times New Roman"/>
              <a:cs typeface="Times New Roman"/>
            </a:endParaRPr>
          </a:p>
          <a:p>
            <a:pPr marL="445134" lvl="1" indent="-201295">
              <a:lnSpc>
                <a:spcPct val="100000"/>
              </a:lnSpc>
              <a:spcBef>
                <a:spcPts val="215"/>
              </a:spcBef>
              <a:buAutoNum type="alphaLcParenBoth"/>
              <a:tabLst>
                <a:tab pos="445770" algn="l"/>
              </a:tabLst>
            </a:pP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can be marketed</a:t>
            </a:r>
            <a:r>
              <a:rPr sz="900" spc="-1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internationally</a:t>
            </a:r>
            <a:endParaRPr sz="900">
              <a:latin typeface="Times New Roman"/>
              <a:cs typeface="Times New Roman"/>
            </a:endParaRPr>
          </a:p>
          <a:p>
            <a:pPr marL="445134" lvl="1" indent="-200660">
              <a:lnSpc>
                <a:spcPct val="100000"/>
              </a:lnSpc>
              <a:spcBef>
                <a:spcPts val="190"/>
              </a:spcBef>
              <a:buAutoNum type="alphaLcParenBoth"/>
              <a:tabLst>
                <a:tab pos="44577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can be operated either on dc or ac</a:t>
            </a:r>
            <a:r>
              <a:rPr sz="900" spc="-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supply</a:t>
            </a:r>
            <a:endParaRPr sz="900">
              <a:latin typeface="Times New Roman"/>
              <a:cs typeface="Times New Roman"/>
            </a:endParaRPr>
          </a:p>
          <a:p>
            <a:pPr marL="445770" lvl="1" indent="-201295">
              <a:lnSpc>
                <a:spcPct val="100000"/>
              </a:lnSpc>
              <a:spcBef>
                <a:spcPts val="190"/>
              </a:spcBef>
              <a:buAutoNum type="alphaLcParenBoth"/>
              <a:tabLst>
                <a:tab pos="446405" algn="l"/>
              </a:tabLst>
            </a:pP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runs</a:t>
            </a:r>
            <a:r>
              <a:rPr sz="9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at</a:t>
            </a:r>
            <a:r>
              <a:rPr sz="9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dangerously</a:t>
            </a:r>
            <a:r>
              <a:rPr sz="9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high</a:t>
            </a:r>
            <a:r>
              <a:rPr sz="9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speed</a:t>
            </a:r>
            <a:r>
              <a:rPr sz="9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on</a:t>
            </a:r>
            <a:r>
              <a:rPr sz="9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no-load.</a:t>
            </a:r>
            <a:endParaRPr sz="900">
              <a:latin typeface="Times New Roman"/>
              <a:cs typeface="Times New Roman"/>
            </a:endParaRPr>
          </a:p>
          <a:p>
            <a:pPr marL="244475" marR="6350" indent="-231775" algn="just">
              <a:lnSpc>
                <a:spcPct val="100000"/>
              </a:lnSpc>
              <a:spcBef>
                <a:spcPts val="215"/>
              </a:spcBef>
              <a:buClr>
                <a:srgbClr val="EC008C"/>
              </a:buClr>
              <a:buFont typeface="Times New Roman"/>
              <a:buAutoNum type="arabicPeriod" startAt="14"/>
              <a:tabLst>
                <a:tab pos="245110" algn="l"/>
              </a:tabLst>
            </a:pP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9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9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single-phase</a:t>
            </a:r>
            <a:r>
              <a:rPr sz="9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series</a:t>
            </a:r>
            <a:r>
              <a:rPr sz="9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motor</a:t>
            </a:r>
            <a:r>
              <a:rPr sz="9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9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main</a:t>
            </a:r>
            <a:r>
              <a:rPr sz="9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purpose  of</a:t>
            </a:r>
            <a:r>
              <a:rPr sz="9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inductively-wound</a:t>
            </a:r>
            <a:r>
              <a:rPr sz="9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compensating</a:t>
            </a:r>
            <a:r>
              <a:rPr sz="9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winding</a:t>
            </a:r>
            <a:r>
              <a:rPr sz="9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is  to reduce</a:t>
            </a:r>
            <a:r>
              <a:rPr sz="9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endParaRPr sz="900">
              <a:latin typeface="Times New Roman"/>
              <a:cs typeface="Times New Roman"/>
            </a:endParaRPr>
          </a:p>
          <a:p>
            <a:pPr marL="445134" lvl="1" indent="-200660">
              <a:lnSpc>
                <a:spcPct val="100000"/>
              </a:lnSpc>
              <a:spcBef>
                <a:spcPts val="190"/>
              </a:spcBef>
              <a:buAutoNum type="alphaLcParenBoth"/>
              <a:tabLst>
                <a:tab pos="44577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reactance emf of</a:t>
            </a:r>
            <a:r>
              <a:rPr sz="900" spc="-1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commutation</a:t>
            </a:r>
            <a:endParaRPr sz="900">
              <a:latin typeface="Times New Roman"/>
              <a:cs typeface="Times New Roman"/>
            </a:endParaRPr>
          </a:p>
          <a:p>
            <a:pPr marL="445770" lvl="1" indent="-201295">
              <a:lnSpc>
                <a:spcPct val="100000"/>
              </a:lnSpc>
              <a:spcBef>
                <a:spcPts val="190"/>
              </a:spcBef>
              <a:buAutoNum type="alphaLcParenBoth"/>
              <a:tabLst>
                <a:tab pos="446405" algn="l"/>
              </a:tabLst>
            </a:pP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rotational emf of</a:t>
            </a:r>
            <a:r>
              <a:rPr sz="900" spc="-10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commutation</a:t>
            </a:r>
            <a:endParaRPr sz="900">
              <a:latin typeface="Times New Roman"/>
              <a:cs typeface="Times New Roman"/>
            </a:endParaRPr>
          </a:p>
          <a:p>
            <a:pPr marL="445770" lvl="1" indent="-201295">
              <a:lnSpc>
                <a:spcPct val="100000"/>
              </a:lnSpc>
              <a:spcBef>
                <a:spcPts val="215"/>
              </a:spcBef>
              <a:buAutoNum type="alphaLcParenBoth"/>
              <a:tabLst>
                <a:tab pos="446405" algn="l"/>
              </a:tabLst>
            </a:pP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transformer emf of</a:t>
            </a:r>
            <a:r>
              <a:rPr sz="900" spc="-1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commutation</a:t>
            </a:r>
            <a:endParaRPr sz="900">
              <a:latin typeface="Times New Roman"/>
              <a:cs typeface="Times New Roman"/>
            </a:endParaRPr>
          </a:p>
          <a:p>
            <a:pPr marL="445770" lvl="1" indent="-201295">
              <a:lnSpc>
                <a:spcPct val="100000"/>
              </a:lnSpc>
              <a:spcBef>
                <a:spcPts val="190"/>
              </a:spcBef>
              <a:buAutoNum type="alphaLcParenBoth"/>
              <a:tabLst>
                <a:tab pos="446405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none of the</a:t>
            </a:r>
            <a:r>
              <a:rPr sz="9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above.</a:t>
            </a:r>
            <a:endParaRPr sz="900">
              <a:latin typeface="Times New Roman"/>
              <a:cs typeface="Times New Roman"/>
            </a:endParaRPr>
          </a:p>
          <a:p>
            <a:pPr marL="476250">
              <a:lnSpc>
                <a:spcPct val="100000"/>
              </a:lnSpc>
              <a:spcBef>
                <a:spcPts val="190"/>
              </a:spcBef>
            </a:pPr>
            <a:r>
              <a:rPr sz="900" b="1" spc="-15" dirty="0">
                <a:solidFill>
                  <a:srgbClr val="EC008C"/>
                </a:solidFill>
                <a:latin typeface="Times New Roman"/>
                <a:cs typeface="Times New Roman"/>
              </a:rPr>
              <a:t>(Power App.-II, Delhi </a:t>
            </a:r>
            <a:r>
              <a:rPr sz="900" b="1" spc="-25" dirty="0">
                <a:solidFill>
                  <a:srgbClr val="EC008C"/>
                </a:solidFill>
                <a:latin typeface="Times New Roman"/>
                <a:cs typeface="Times New Roman"/>
              </a:rPr>
              <a:t>Univ. </a:t>
            </a:r>
            <a:r>
              <a:rPr sz="900" b="1" spc="-15" dirty="0">
                <a:solidFill>
                  <a:srgbClr val="EC008C"/>
                </a:solidFill>
                <a:latin typeface="Times New Roman"/>
                <a:cs typeface="Times New Roman"/>
              </a:rPr>
              <a:t>Jan.  </a:t>
            </a:r>
            <a:r>
              <a:rPr sz="900" b="1" spc="15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900" b="1" spc="-15" dirty="0">
                <a:solidFill>
                  <a:srgbClr val="EC008C"/>
                </a:solidFill>
                <a:latin typeface="Times New Roman"/>
                <a:cs typeface="Times New Roman"/>
              </a:rPr>
              <a:t>1987)</a:t>
            </a:r>
            <a:endParaRPr sz="900">
              <a:latin typeface="Times New Roman"/>
              <a:cs typeface="Times New Roman"/>
            </a:endParaRPr>
          </a:p>
          <a:p>
            <a:pPr marL="244475" indent="-231775">
              <a:lnSpc>
                <a:spcPct val="100000"/>
              </a:lnSpc>
              <a:spcBef>
                <a:spcPts val="215"/>
              </a:spcBef>
              <a:buClr>
                <a:srgbClr val="EC008C"/>
              </a:buClr>
              <a:buFont typeface="Times New Roman"/>
              <a:buAutoNum type="arabicPeriod" startAt="16"/>
              <a:tabLst>
                <a:tab pos="24511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repulsion motor is equipped</a:t>
            </a:r>
            <a:r>
              <a:rPr sz="9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with</a:t>
            </a:r>
            <a:endParaRPr sz="900">
              <a:latin typeface="Times New Roman"/>
              <a:cs typeface="Times New Roman"/>
            </a:endParaRPr>
          </a:p>
          <a:p>
            <a:pPr marL="445770" lvl="1" indent="-201295">
              <a:lnSpc>
                <a:spcPct val="100000"/>
              </a:lnSpc>
              <a:spcBef>
                <a:spcPts val="190"/>
              </a:spcBef>
              <a:buAutoNum type="alphaLcParenBoth"/>
              <a:tabLst>
                <a:tab pos="446405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commutator   (</a:t>
            </a:r>
            <a:r>
              <a:rPr sz="9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b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) </a:t>
            </a:r>
            <a:r>
              <a:rPr sz="900" spc="204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slip-rings</a:t>
            </a:r>
            <a:endParaRPr sz="900">
              <a:latin typeface="Times New Roman"/>
              <a:cs typeface="Times New Roman"/>
            </a:endParaRPr>
          </a:p>
          <a:p>
            <a:pPr marL="445770" indent="-201295">
              <a:lnSpc>
                <a:spcPct val="100000"/>
              </a:lnSpc>
              <a:spcBef>
                <a:spcPts val="190"/>
              </a:spcBef>
              <a:buAutoNum type="alphaLcParenBoth" startAt="3"/>
              <a:tabLst>
                <a:tab pos="446405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900" spc="-114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repeller</a:t>
            </a:r>
            <a:endParaRPr sz="900">
              <a:latin typeface="Times New Roman"/>
              <a:cs typeface="Times New Roman"/>
            </a:endParaRPr>
          </a:p>
          <a:p>
            <a:pPr marL="445770" indent="-201295">
              <a:lnSpc>
                <a:spcPct val="100000"/>
              </a:lnSpc>
              <a:spcBef>
                <a:spcPts val="215"/>
              </a:spcBef>
              <a:buAutoNum type="alphaLcParenBoth" startAt="3"/>
              <a:tabLst>
                <a:tab pos="446405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neither </a:t>
            </a:r>
            <a:r>
              <a:rPr sz="900" spc="-25" dirty="0">
                <a:solidFill>
                  <a:srgbClr val="231F20"/>
                </a:solidFill>
                <a:latin typeface="Times New Roman"/>
                <a:cs typeface="Times New Roman"/>
              </a:rPr>
              <a:t>(</a:t>
            </a:r>
            <a:r>
              <a:rPr sz="900" i="1" spc="-25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900" spc="-25" dirty="0">
                <a:solidFill>
                  <a:srgbClr val="231F20"/>
                </a:solidFill>
                <a:latin typeface="Times New Roman"/>
                <a:cs typeface="Times New Roman"/>
              </a:rPr>
              <a:t>)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nor</a:t>
            </a:r>
            <a:r>
              <a:rPr sz="900" spc="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(</a:t>
            </a:r>
            <a:r>
              <a:rPr sz="900" i="1" dirty="0">
                <a:solidFill>
                  <a:srgbClr val="231F20"/>
                </a:solidFill>
                <a:latin typeface="Times New Roman"/>
                <a:cs typeface="Times New Roman"/>
              </a:rPr>
              <a:t>b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).</a:t>
            </a:r>
            <a:endParaRPr sz="900">
              <a:latin typeface="Times New Roman"/>
              <a:cs typeface="Times New Roman"/>
            </a:endParaRPr>
          </a:p>
          <a:p>
            <a:pPr marL="244475" marR="5080" indent="-231140" algn="just">
              <a:lnSpc>
                <a:spcPct val="100000"/>
              </a:lnSpc>
              <a:spcBef>
                <a:spcPts val="190"/>
              </a:spcBef>
              <a:buClr>
                <a:srgbClr val="EC008C"/>
              </a:buClr>
              <a:buFont typeface="Times New Roman"/>
              <a:buAutoNum type="arabicPeriod" startAt="17"/>
              <a:tabLst>
                <a:tab pos="24511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 repulsion-start induction-run single- phase  motor runs as an induction motor only</a:t>
            </a:r>
            <a:r>
              <a:rPr sz="900" spc="-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when</a:t>
            </a:r>
            <a:endParaRPr sz="900">
              <a:latin typeface="Times New Roman"/>
              <a:cs typeface="Times New Roman"/>
            </a:endParaRPr>
          </a:p>
          <a:p>
            <a:pPr marL="445770" lvl="1" indent="-201295">
              <a:lnSpc>
                <a:spcPct val="100000"/>
              </a:lnSpc>
              <a:spcBef>
                <a:spcPts val="190"/>
              </a:spcBef>
              <a:buAutoNum type="alphaLcParenBoth"/>
              <a:tabLst>
                <a:tab pos="446405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brushes are shifted to neutral</a:t>
            </a:r>
            <a:r>
              <a:rPr sz="9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plane</a:t>
            </a:r>
            <a:endParaRPr sz="900">
              <a:latin typeface="Times New Roman"/>
              <a:cs typeface="Times New Roman"/>
            </a:endParaRPr>
          </a:p>
          <a:p>
            <a:pPr marL="445770" lvl="1" indent="-201295">
              <a:lnSpc>
                <a:spcPct val="100000"/>
              </a:lnSpc>
              <a:spcBef>
                <a:spcPts val="215"/>
              </a:spcBef>
              <a:buAutoNum type="alphaLcParenBoth"/>
              <a:tabLst>
                <a:tab pos="446405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short-circuiter is</a:t>
            </a:r>
            <a:r>
              <a:rPr sz="9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disconnected</a:t>
            </a:r>
            <a:endParaRPr sz="900">
              <a:latin typeface="Times New Roman"/>
              <a:cs typeface="Times New Roman"/>
            </a:endParaRPr>
          </a:p>
          <a:p>
            <a:pPr marL="446405" lvl="1" indent="-201295">
              <a:lnSpc>
                <a:spcPct val="100000"/>
              </a:lnSpc>
              <a:spcBef>
                <a:spcPts val="190"/>
              </a:spcBef>
              <a:buAutoNum type="alphaLcParenBoth"/>
              <a:tabLst>
                <a:tab pos="447040" algn="l"/>
              </a:tabLst>
            </a:pP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commutator segments are short-</a:t>
            </a:r>
            <a:r>
              <a:rPr sz="900" spc="-10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circuited</a:t>
            </a:r>
            <a:endParaRPr sz="900">
              <a:latin typeface="Times New Roman"/>
              <a:cs typeface="Times New Roman"/>
            </a:endParaRPr>
          </a:p>
          <a:p>
            <a:pPr marL="446405" lvl="1" indent="-201295">
              <a:lnSpc>
                <a:spcPct val="100000"/>
              </a:lnSpc>
              <a:spcBef>
                <a:spcPts val="190"/>
              </a:spcBef>
              <a:buAutoNum type="alphaLcParenBoth"/>
              <a:tabLst>
                <a:tab pos="44704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stator winding is</a:t>
            </a:r>
            <a:r>
              <a:rPr sz="900" spc="-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reversed.</a:t>
            </a:r>
            <a:endParaRPr sz="900">
              <a:latin typeface="Times New Roman"/>
              <a:cs typeface="Times New Roman"/>
            </a:endParaRPr>
          </a:p>
          <a:p>
            <a:pPr marL="245110" marR="5080" indent="-231775" algn="just">
              <a:lnSpc>
                <a:spcPct val="100000"/>
              </a:lnSpc>
              <a:spcBef>
                <a:spcPts val="215"/>
              </a:spcBef>
              <a:buClr>
                <a:srgbClr val="EC008C"/>
              </a:buClr>
              <a:buFont typeface="Times New Roman"/>
              <a:buAutoNum type="arabicPeriod" startAt="17"/>
              <a:tabLst>
                <a:tab pos="245745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If</a:t>
            </a:r>
            <a:r>
              <a:rPr sz="9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9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dc</a:t>
            </a:r>
            <a:r>
              <a:rPr sz="9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series</a:t>
            </a:r>
            <a:r>
              <a:rPr sz="9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motor</a:t>
            </a:r>
            <a:r>
              <a:rPr sz="9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9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operated</a:t>
            </a:r>
            <a:r>
              <a:rPr sz="9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on</a:t>
            </a:r>
            <a:r>
              <a:rPr sz="9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ac</a:t>
            </a:r>
            <a:r>
              <a:rPr sz="9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imes New Roman"/>
                <a:cs typeface="Times New Roman"/>
              </a:rPr>
              <a:t>supply,</a:t>
            </a:r>
            <a:r>
              <a:rPr sz="9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it 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will</a:t>
            </a:r>
            <a:endParaRPr sz="900">
              <a:latin typeface="Times New Roman"/>
              <a:cs typeface="Times New Roman"/>
            </a:endParaRPr>
          </a:p>
          <a:p>
            <a:pPr marL="446405" lvl="1" indent="-201295">
              <a:lnSpc>
                <a:spcPct val="100000"/>
              </a:lnSpc>
              <a:spcBef>
                <a:spcPts val="190"/>
              </a:spcBef>
              <a:buAutoNum type="alphaLcParenBoth"/>
              <a:tabLst>
                <a:tab pos="44704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have poor</a:t>
            </a:r>
            <a:r>
              <a:rPr sz="900" spc="-1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efficiency</a:t>
            </a:r>
            <a:endParaRPr sz="900">
              <a:latin typeface="Times New Roman"/>
              <a:cs typeface="Times New Roman"/>
            </a:endParaRPr>
          </a:p>
          <a:p>
            <a:pPr marL="446405" lvl="1" indent="-201295">
              <a:lnSpc>
                <a:spcPct val="100000"/>
              </a:lnSpc>
              <a:spcBef>
                <a:spcPts val="190"/>
              </a:spcBef>
              <a:buAutoNum type="alphaLcParenBoth"/>
              <a:tabLst>
                <a:tab pos="44704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have poor power</a:t>
            </a:r>
            <a:r>
              <a:rPr sz="900" spc="-114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factor</a:t>
            </a:r>
            <a:endParaRPr sz="900">
              <a:latin typeface="Times New Roman"/>
              <a:cs typeface="Times New Roman"/>
            </a:endParaRPr>
          </a:p>
          <a:p>
            <a:pPr marL="446405" lvl="1" indent="-201295">
              <a:lnSpc>
                <a:spcPct val="100000"/>
              </a:lnSpc>
              <a:spcBef>
                <a:spcPts val="215"/>
              </a:spcBef>
              <a:buAutoNum type="alphaLcParenBoth"/>
              <a:tabLst>
                <a:tab pos="447040" algn="l"/>
              </a:tabLst>
            </a:pP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spark</a:t>
            </a:r>
            <a:r>
              <a:rPr sz="900" spc="-1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excessively</a:t>
            </a:r>
            <a:endParaRPr sz="900">
              <a:latin typeface="Times New Roman"/>
              <a:cs typeface="Times New Roman"/>
            </a:endParaRPr>
          </a:p>
          <a:p>
            <a:pPr marL="446405" lvl="1" indent="-201295">
              <a:lnSpc>
                <a:spcPct val="100000"/>
              </a:lnSpc>
              <a:spcBef>
                <a:spcPts val="190"/>
              </a:spcBef>
              <a:buAutoNum type="alphaLcParenBoth"/>
              <a:tabLst>
                <a:tab pos="447040" algn="l"/>
              </a:tabLst>
            </a:pP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all of the</a:t>
            </a:r>
            <a:r>
              <a:rPr sz="9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above</a:t>
            </a:r>
            <a:endParaRPr sz="900">
              <a:latin typeface="Times New Roman"/>
              <a:cs typeface="Times New Roman"/>
            </a:endParaRPr>
          </a:p>
          <a:p>
            <a:pPr marL="446405" lvl="1" indent="-200660">
              <a:lnSpc>
                <a:spcPct val="100000"/>
              </a:lnSpc>
              <a:spcBef>
                <a:spcPts val="190"/>
              </a:spcBef>
              <a:buAutoNum type="alphaLcParenBoth"/>
              <a:tabLst>
                <a:tab pos="44704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none of the</a:t>
            </a:r>
            <a:r>
              <a:rPr sz="9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above.</a:t>
            </a:r>
            <a:endParaRPr sz="900">
              <a:latin typeface="Times New Roman"/>
              <a:cs typeface="Times New Roman"/>
            </a:endParaRPr>
          </a:p>
          <a:p>
            <a:pPr marL="245745" marR="5080" indent="-231775" algn="just">
              <a:lnSpc>
                <a:spcPct val="100000"/>
              </a:lnSpc>
              <a:spcBef>
                <a:spcPts val="215"/>
              </a:spcBef>
              <a:buClr>
                <a:srgbClr val="EC008C"/>
              </a:buClr>
              <a:buFont typeface="Times New Roman"/>
              <a:buAutoNum type="arabicPeriod" startAt="17"/>
              <a:tabLst>
                <a:tab pos="246379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An outstanding feature of a universal motor</a:t>
            </a:r>
            <a:r>
              <a:rPr sz="9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is  </a:t>
            </a:r>
            <a:r>
              <a:rPr sz="900" spc="-10" dirty="0">
                <a:solidFill>
                  <a:srgbClr val="231F20"/>
                </a:solidFill>
                <a:latin typeface="Times New Roman"/>
                <a:cs typeface="Times New Roman"/>
              </a:rPr>
              <a:t>its</a:t>
            </a:r>
            <a:endParaRPr sz="900">
              <a:latin typeface="Times New Roman"/>
              <a:cs typeface="Times New Roman"/>
            </a:endParaRPr>
          </a:p>
          <a:p>
            <a:pPr marL="446405" lvl="1" indent="-200660">
              <a:lnSpc>
                <a:spcPct val="100000"/>
              </a:lnSpc>
              <a:spcBef>
                <a:spcPts val="190"/>
              </a:spcBef>
              <a:buAutoNum type="alphaLcParenBoth"/>
              <a:tabLst>
                <a:tab pos="44704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best performance at 50 Hz</a:t>
            </a:r>
            <a:r>
              <a:rPr sz="900" spc="-1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supply</a:t>
            </a:r>
            <a:endParaRPr sz="900">
              <a:latin typeface="Times New Roman"/>
              <a:cs typeface="Times New Roman"/>
            </a:endParaRPr>
          </a:p>
          <a:p>
            <a:pPr marL="447040" lvl="1" indent="-201295">
              <a:lnSpc>
                <a:spcPct val="100000"/>
              </a:lnSpc>
              <a:spcBef>
                <a:spcPts val="190"/>
              </a:spcBef>
              <a:buAutoNum type="alphaLcParenBoth"/>
              <a:tabLst>
                <a:tab pos="447675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slow speed at all</a:t>
            </a:r>
            <a:r>
              <a:rPr sz="900" spc="-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loads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769449" y="1019179"/>
            <a:ext cx="2873060" cy="5842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45134" indent="-201295">
              <a:lnSpc>
                <a:spcPct val="100000"/>
              </a:lnSpc>
              <a:buAutoNum type="alphaLcParenBoth" startAt="3"/>
              <a:tabLst>
                <a:tab pos="44577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excellent performance on dc.</a:t>
            </a:r>
            <a:r>
              <a:rPr sz="900" spc="-1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supply</a:t>
            </a:r>
            <a:endParaRPr sz="900">
              <a:latin typeface="Times New Roman"/>
              <a:cs typeface="Times New Roman"/>
            </a:endParaRPr>
          </a:p>
          <a:p>
            <a:pPr marL="445134" indent="-201295">
              <a:lnSpc>
                <a:spcPct val="100000"/>
              </a:lnSpc>
              <a:spcBef>
                <a:spcPts val="190"/>
              </a:spcBef>
              <a:buAutoNum type="alphaLcParenBoth" startAt="3"/>
              <a:tabLst>
                <a:tab pos="44577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highest output kW/kg</a:t>
            </a:r>
            <a:r>
              <a:rPr sz="900" spc="-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ratio.</a:t>
            </a:r>
            <a:endParaRPr sz="900">
              <a:latin typeface="Times New Roman"/>
              <a:cs typeface="Times New Roman"/>
            </a:endParaRPr>
          </a:p>
          <a:p>
            <a:pPr marL="243840" marR="11430" indent="-231140" algn="just">
              <a:lnSpc>
                <a:spcPct val="100000"/>
              </a:lnSpc>
              <a:spcBef>
                <a:spcPts val="215"/>
              </a:spcBef>
              <a:buClr>
                <a:srgbClr val="EC008C"/>
              </a:buClr>
              <a:buFont typeface="Times New Roman"/>
              <a:buAutoNum type="arabicPeriod" startAt="20"/>
              <a:tabLst>
                <a:tab pos="244475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The direction of rotation of a hysteresis</a:t>
            </a:r>
            <a:r>
              <a:rPr sz="900" spc="-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motor  is determined by</a:t>
            </a:r>
            <a:r>
              <a:rPr sz="900" spc="-114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endParaRPr sz="900">
              <a:latin typeface="Times New Roman"/>
              <a:cs typeface="Times New Roman"/>
            </a:endParaRPr>
          </a:p>
          <a:p>
            <a:pPr marL="445770" lvl="1" indent="-201930">
              <a:lnSpc>
                <a:spcPct val="100000"/>
              </a:lnSpc>
              <a:spcBef>
                <a:spcPts val="190"/>
              </a:spcBef>
              <a:buAutoNum type="alphaLcParenBoth"/>
              <a:tabLst>
                <a:tab pos="44577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retentivity of the rotor</a:t>
            </a:r>
            <a:r>
              <a:rPr sz="900" spc="-1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material</a:t>
            </a:r>
            <a:endParaRPr sz="900">
              <a:latin typeface="Times New Roman"/>
              <a:cs typeface="Times New Roman"/>
            </a:endParaRPr>
          </a:p>
          <a:p>
            <a:pPr marL="445134" lvl="1" indent="-201295">
              <a:lnSpc>
                <a:spcPct val="100000"/>
              </a:lnSpc>
              <a:spcBef>
                <a:spcPts val="190"/>
              </a:spcBef>
              <a:buAutoNum type="alphaLcParenBoth"/>
              <a:tabLst>
                <a:tab pos="445770" algn="l"/>
              </a:tabLst>
            </a:pP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amount of hysteresis</a:t>
            </a:r>
            <a:r>
              <a:rPr sz="900" spc="-10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loss</a:t>
            </a:r>
            <a:endParaRPr sz="900">
              <a:latin typeface="Times New Roman"/>
              <a:cs typeface="Times New Roman"/>
            </a:endParaRPr>
          </a:p>
          <a:p>
            <a:pPr marL="445134" lvl="1" indent="-200660">
              <a:lnSpc>
                <a:spcPct val="100000"/>
              </a:lnSpc>
              <a:spcBef>
                <a:spcPts val="215"/>
              </a:spcBef>
              <a:buAutoNum type="alphaLcParenBoth"/>
              <a:tabLst>
                <a:tab pos="44577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permeability of rotor</a:t>
            </a:r>
            <a:r>
              <a:rPr sz="900" spc="-1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material</a:t>
            </a:r>
            <a:endParaRPr sz="900">
              <a:latin typeface="Times New Roman"/>
              <a:cs typeface="Times New Roman"/>
            </a:endParaRPr>
          </a:p>
          <a:p>
            <a:pPr marL="445770" marR="12065" lvl="1" indent="-201295">
              <a:lnSpc>
                <a:spcPct val="100000"/>
              </a:lnSpc>
              <a:spcBef>
                <a:spcPts val="190"/>
              </a:spcBef>
              <a:buAutoNum type="alphaLcParenBoth"/>
              <a:tabLst>
                <a:tab pos="446405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position</a:t>
            </a:r>
            <a:r>
              <a:rPr sz="9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9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shaded</a:t>
            </a:r>
            <a:r>
              <a:rPr sz="9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pole</a:t>
            </a:r>
            <a:r>
              <a:rPr sz="9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with</a:t>
            </a:r>
            <a:r>
              <a:rPr sz="9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respect</a:t>
            </a:r>
            <a:r>
              <a:rPr sz="9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9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the 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main</a:t>
            </a:r>
            <a:r>
              <a:rPr sz="900" spc="-9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pole.</a:t>
            </a:r>
            <a:endParaRPr sz="900">
              <a:latin typeface="Times New Roman"/>
              <a:cs typeface="Times New Roman"/>
            </a:endParaRPr>
          </a:p>
          <a:p>
            <a:pPr marL="244475" indent="-231775">
              <a:lnSpc>
                <a:spcPct val="100000"/>
              </a:lnSpc>
              <a:spcBef>
                <a:spcPts val="190"/>
              </a:spcBef>
              <a:buClr>
                <a:srgbClr val="EC008C"/>
              </a:buClr>
              <a:buFont typeface="Times New Roman"/>
              <a:buAutoNum type="arabicPeriod" startAt="20"/>
              <a:tabLst>
                <a:tab pos="24511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Speed of the universal motor</a:t>
            </a:r>
            <a:r>
              <a:rPr sz="900" spc="-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endParaRPr sz="900">
              <a:latin typeface="Times New Roman"/>
              <a:cs typeface="Times New Roman"/>
            </a:endParaRPr>
          </a:p>
          <a:p>
            <a:pPr marL="445770" lvl="1" indent="-201295">
              <a:lnSpc>
                <a:spcPct val="100000"/>
              </a:lnSpc>
              <a:spcBef>
                <a:spcPts val="215"/>
              </a:spcBef>
              <a:buAutoNum type="alphaLcParenBoth"/>
              <a:tabLst>
                <a:tab pos="446405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dependent on frequency of</a:t>
            </a:r>
            <a:r>
              <a:rPr sz="900" spc="-1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supply</a:t>
            </a:r>
            <a:endParaRPr sz="900">
              <a:latin typeface="Times New Roman"/>
              <a:cs typeface="Times New Roman"/>
            </a:endParaRPr>
          </a:p>
          <a:p>
            <a:pPr marL="445770" lvl="1" indent="-201295">
              <a:lnSpc>
                <a:spcPct val="100000"/>
              </a:lnSpc>
              <a:spcBef>
                <a:spcPts val="190"/>
              </a:spcBef>
              <a:buAutoNum type="alphaLcParenBoth"/>
              <a:tabLst>
                <a:tab pos="446405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proportional to frequency of</a:t>
            </a:r>
            <a:r>
              <a:rPr sz="900" spc="-1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supply</a:t>
            </a:r>
            <a:endParaRPr sz="900">
              <a:latin typeface="Times New Roman"/>
              <a:cs typeface="Times New Roman"/>
            </a:endParaRPr>
          </a:p>
          <a:p>
            <a:pPr marL="445770" lvl="1" indent="-201295">
              <a:lnSpc>
                <a:spcPct val="100000"/>
              </a:lnSpc>
              <a:spcBef>
                <a:spcPts val="190"/>
              </a:spcBef>
              <a:buAutoNum type="alphaLcParenBoth"/>
              <a:tabLst>
                <a:tab pos="446405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independent of frequency of</a:t>
            </a:r>
            <a:r>
              <a:rPr sz="900" spc="-1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supply</a:t>
            </a:r>
            <a:endParaRPr sz="900">
              <a:latin typeface="Times New Roman"/>
              <a:cs typeface="Times New Roman"/>
            </a:endParaRPr>
          </a:p>
          <a:p>
            <a:pPr marL="445770" lvl="1" indent="-201295">
              <a:lnSpc>
                <a:spcPct val="100000"/>
              </a:lnSpc>
              <a:spcBef>
                <a:spcPts val="215"/>
              </a:spcBef>
              <a:buAutoNum type="alphaLcParenBoth"/>
              <a:tabLst>
                <a:tab pos="446405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none of the</a:t>
            </a:r>
            <a:r>
              <a:rPr sz="9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above.</a:t>
            </a:r>
            <a:endParaRPr sz="900">
              <a:latin typeface="Times New Roman"/>
              <a:cs typeface="Times New Roman"/>
            </a:endParaRPr>
          </a:p>
          <a:p>
            <a:pPr marL="396875">
              <a:lnSpc>
                <a:spcPct val="100000"/>
              </a:lnSpc>
              <a:spcBef>
                <a:spcPts val="190"/>
              </a:spcBef>
            </a:pPr>
            <a:r>
              <a:rPr sz="900" b="1" spc="-15" dirty="0">
                <a:solidFill>
                  <a:srgbClr val="EC008C"/>
                </a:solidFill>
                <a:latin typeface="Times New Roman"/>
                <a:cs typeface="Times New Roman"/>
              </a:rPr>
              <a:t>(Elect. Machines, A.M.I.E. Sec. </a:t>
            </a:r>
            <a:r>
              <a:rPr sz="900" b="1" spc="-10" dirty="0">
                <a:solidFill>
                  <a:srgbClr val="EC008C"/>
                </a:solidFill>
                <a:latin typeface="Times New Roman"/>
                <a:cs typeface="Times New Roman"/>
              </a:rPr>
              <a:t>B,  </a:t>
            </a:r>
            <a:r>
              <a:rPr sz="900" b="1" spc="-5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900" b="1" spc="-15" dirty="0">
                <a:solidFill>
                  <a:srgbClr val="EC008C"/>
                </a:solidFill>
                <a:latin typeface="Times New Roman"/>
                <a:cs typeface="Times New Roman"/>
              </a:rPr>
              <a:t>1993)</a:t>
            </a:r>
            <a:endParaRPr sz="900">
              <a:latin typeface="Times New Roman"/>
              <a:cs typeface="Times New Roman"/>
            </a:endParaRPr>
          </a:p>
          <a:p>
            <a:pPr marL="244475" marR="12700" indent="-231140" algn="just">
              <a:lnSpc>
                <a:spcPct val="100000"/>
              </a:lnSpc>
              <a:spcBef>
                <a:spcPts val="190"/>
              </a:spcBef>
              <a:buClr>
                <a:srgbClr val="EC008C"/>
              </a:buClr>
              <a:buFont typeface="Times New Roman"/>
              <a:buAutoNum type="arabicPeriod" startAt="22"/>
              <a:tabLst>
                <a:tab pos="245110" algn="l"/>
              </a:tabLst>
            </a:pP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9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9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imes New Roman"/>
                <a:cs typeface="Times New Roman"/>
              </a:rPr>
              <a:t>shaded</a:t>
            </a:r>
            <a:r>
              <a:rPr sz="9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imes New Roman"/>
                <a:cs typeface="Times New Roman"/>
              </a:rPr>
              <a:t>pole</a:t>
            </a:r>
            <a:r>
              <a:rPr sz="9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imes New Roman"/>
                <a:cs typeface="Times New Roman"/>
              </a:rPr>
              <a:t>squirrel</a:t>
            </a:r>
            <a:r>
              <a:rPr sz="9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imes New Roman"/>
                <a:cs typeface="Times New Roman"/>
              </a:rPr>
              <a:t>cage</a:t>
            </a:r>
            <a:r>
              <a:rPr sz="9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imes New Roman"/>
                <a:cs typeface="Times New Roman"/>
              </a:rPr>
              <a:t>induction</a:t>
            </a:r>
            <a:r>
              <a:rPr sz="9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imes New Roman"/>
                <a:cs typeface="Times New Roman"/>
              </a:rPr>
              <a:t>motor 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the flux in the shaded part</a:t>
            </a:r>
            <a:r>
              <a:rPr sz="900" spc="-1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always</a:t>
            </a:r>
            <a:endParaRPr sz="900">
              <a:latin typeface="Times New Roman"/>
              <a:cs typeface="Times New Roman"/>
            </a:endParaRPr>
          </a:p>
          <a:p>
            <a:pPr marL="445770" marR="5080" lvl="1" indent="-201295">
              <a:lnSpc>
                <a:spcPct val="100000"/>
              </a:lnSpc>
              <a:spcBef>
                <a:spcPts val="215"/>
              </a:spcBef>
              <a:buAutoNum type="alphaLcParenBoth"/>
              <a:tabLst>
                <a:tab pos="446405" algn="l"/>
              </a:tabLst>
            </a:pPr>
            <a:r>
              <a:rPr sz="900" spc="40" dirty="0">
                <a:solidFill>
                  <a:srgbClr val="231F20"/>
                </a:solidFill>
                <a:latin typeface="Times New Roman"/>
                <a:cs typeface="Times New Roman"/>
              </a:rPr>
              <a:t>leads </a:t>
            </a:r>
            <a:r>
              <a:rPr sz="900" spc="30" dirty="0">
                <a:solidFill>
                  <a:srgbClr val="231F20"/>
                </a:solidFill>
                <a:latin typeface="Times New Roman"/>
                <a:cs typeface="Times New Roman"/>
              </a:rPr>
              <a:t>the </a:t>
            </a:r>
            <a:r>
              <a:rPr sz="900" spc="35" dirty="0">
                <a:solidFill>
                  <a:srgbClr val="231F20"/>
                </a:solidFill>
                <a:latin typeface="Times New Roman"/>
                <a:cs typeface="Times New Roman"/>
              </a:rPr>
              <a:t>flux </a:t>
            </a:r>
            <a:r>
              <a:rPr sz="900" spc="25" dirty="0">
                <a:solidFill>
                  <a:srgbClr val="231F20"/>
                </a:solidFill>
                <a:latin typeface="Times New Roman"/>
                <a:cs typeface="Times New Roman"/>
              </a:rPr>
              <a:t>in </a:t>
            </a:r>
            <a:r>
              <a:rPr sz="900" spc="30" dirty="0">
                <a:solidFill>
                  <a:srgbClr val="231F20"/>
                </a:solidFill>
                <a:latin typeface="Times New Roman"/>
                <a:cs typeface="Times New Roman"/>
              </a:rPr>
              <a:t>the </a:t>
            </a:r>
            <a:r>
              <a:rPr sz="900" spc="40" dirty="0">
                <a:solidFill>
                  <a:srgbClr val="231F20"/>
                </a:solidFill>
                <a:latin typeface="Times New Roman"/>
                <a:cs typeface="Times New Roman"/>
              </a:rPr>
              <a:t>unshaded </a:t>
            </a:r>
            <a:r>
              <a:rPr sz="900" spc="50" dirty="0">
                <a:solidFill>
                  <a:srgbClr val="231F20"/>
                </a:solidFill>
                <a:latin typeface="Times New Roman"/>
                <a:cs typeface="Times New Roman"/>
              </a:rPr>
              <a:t>pole 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segment</a:t>
            </a:r>
            <a:endParaRPr sz="900">
              <a:latin typeface="Times New Roman"/>
              <a:cs typeface="Times New Roman"/>
            </a:endParaRPr>
          </a:p>
          <a:p>
            <a:pPr marL="445770" marR="11430" lvl="1" indent="-201295">
              <a:lnSpc>
                <a:spcPct val="100000"/>
              </a:lnSpc>
              <a:spcBef>
                <a:spcPts val="190"/>
              </a:spcBef>
              <a:buAutoNum type="alphaLcParenBoth"/>
              <a:tabLst>
                <a:tab pos="446405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is in phase with the flux in the unshaded 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pole</a:t>
            </a:r>
            <a:r>
              <a:rPr sz="900" spc="-1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segment</a:t>
            </a:r>
            <a:endParaRPr sz="900">
              <a:latin typeface="Times New Roman"/>
              <a:cs typeface="Times New Roman"/>
            </a:endParaRPr>
          </a:p>
          <a:p>
            <a:pPr marL="446405" lvl="1" indent="-201295">
              <a:lnSpc>
                <a:spcPct val="100000"/>
              </a:lnSpc>
              <a:spcBef>
                <a:spcPts val="190"/>
              </a:spcBef>
              <a:buAutoNum type="alphaLcParenBoth"/>
              <a:tabLst>
                <a:tab pos="447040" algn="l"/>
              </a:tabLst>
            </a:pP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lags</a:t>
            </a:r>
            <a:r>
              <a:rPr sz="9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9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flux</a:t>
            </a:r>
            <a:r>
              <a:rPr sz="9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9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9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unshaded</a:t>
            </a:r>
            <a:r>
              <a:rPr sz="9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pole</a:t>
            </a:r>
            <a:r>
              <a:rPr sz="9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segment</a:t>
            </a:r>
            <a:endParaRPr sz="900">
              <a:latin typeface="Times New Roman"/>
              <a:cs typeface="Times New Roman"/>
            </a:endParaRPr>
          </a:p>
          <a:p>
            <a:pPr marL="446405" lvl="1" indent="-201295">
              <a:lnSpc>
                <a:spcPct val="100000"/>
              </a:lnSpc>
              <a:spcBef>
                <a:spcPts val="215"/>
              </a:spcBef>
              <a:buAutoNum type="alphaLcParenBoth"/>
              <a:tabLst>
                <a:tab pos="44704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none of the</a:t>
            </a:r>
            <a:r>
              <a:rPr sz="9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above.</a:t>
            </a:r>
            <a:endParaRPr sz="900">
              <a:latin typeface="Times New Roman"/>
              <a:cs typeface="Times New Roman"/>
            </a:endParaRPr>
          </a:p>
          <a:p>
            <a:pPr marL="397510">
              <a:lnSpc>
                <a:spcPct val="100000"/>
              </a:lnSpc>
              <a:spcBef>
                <a:spcPts val="190"/>
              </a:spcBef>
            </a:pPr>
            <a:r>
              <a:rPr sz="900" b="1" spc="-15" dirty="0">
                <a:solidFill>
                  <a:srgbClr val="EC008C"/>
                </a:solidFill>
                <a:latin typeface="Times New Roman"/>
                <a:cs typeface="Times New Roman"/>
              </a:rPr>
              <a:t>(Elect. Machines, A.M.I.E. Sec. </a:t>
            </a:r>
            <a:r>
              <a:rPr sz="900" b="1" spc="-10" dirty="0">
                <a:solidFill>
                  <a:srgbClr val="EC008C"/>
                </a:solidFill>
                <a:latin typeface="Times New Roman"/>
                <a:cs typeface="Times New Roman"/>
              </a:rPr>
              <a:t>B,  </a:t>
            </a:r>
            <a:r>
              <a:rPr sz="900" b="1" spc="-5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900" b="1" spc="-15" dirty="0">
                <a:solidFill>
                  <a:srgbClr val="EC008C"/>
                </a:solidFill>
                <a:latin typeface="Times New Roman"/>
                <a:cs typeface="Times New Roman"/>
              </a:rPr>
              <a:t>1993)</a:t>
            </a:r>
            <a:endParaRPr sz="900">
              <a:latin typeface="Times New Roman"/>
              <a:cs typeface="Times New Roman"/>
            </a:endParaRPr>
          </a:p>
          <a:p>
            <a:pPr marL="245110" marR="11430" indent="-231775" algn="just">
              <a:lnSpc>
                <a:spcPct val="100000"/>
              </a:lnSpc>
              <a:spcBef>
                <a:spcPts val="190"/>
              </a:spcBef>
              <a:buClr>
                <a:srgbClr val="EC008C"/>
              </a:buClr>
              <a:buFont typeface="Times New Roman"/>
              <a:buAutoNum type="arabicPeriod" startAt="23"/>
              <a:tabLst>
                <a:tab pos="245745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Which</a:t>
            </a:r>
            <a:r>
              <a:rPr sz="9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9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9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following</a:t>
            </a:r>
            <a:r>
              <a:rPr sz="9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motor</a:t>
            </a:r>
            <a:r>
              <a:rPr sz="9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9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an</a:t>
            </a:r>
            <a:r>
              <a:rPr sz="9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interesting  </a:t>
            </a:r>
            <a:r>
              <a:rPr sz="900" spc="-10" dirty="0">
                <a:solidFill>
                  <a:srgbClr val="231F20"/>
                </a:solidFill>
                <a:latin typeface="Times New Roman"/>
                <a:cs typeface="Times New Roman"/>
              </a:rPr>
              <a:t>example</a:t>
            </a:r>
            <a:r>
              <a:rPr sz="9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9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imes New Roman"/>
                <a:cs typeface="Times New Roman"/>
              </a:rPr>
              <a:t>beneficially</a:t>
            </a:r>
            <a:r>
              <a:rPr sz="9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imes New Roman"/>
                <a:cs typeface="Times New Roman"/>
              </a:rPr>
              <a:t>utilizing</a:t>
            </a:r>
            <a:r>
              <a:rPr sz="9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9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imes New Roman"/>
                <a:cs typeface="Times New Roman"/>
              </a:rPr>
              <a:t>phenomenon 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that is often considered undesirable</a:t>
            </a:r>
            <a:r>
              <a:rPr sz="900" spc="-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?</a:t>
            </a:r>
            <a:endParaRPr sz="900">
              <a:latin typeface="Times New Roman"/>
              <a:cs typeface="Times New Roman"/>
            </a:endParaRPr>
          </a:p>
          <a:p>
            <a:pPr marL="446405" lvl="1" indent="-201295">
              <a:lnSpc>
                <a:spcPct val="100000"/>
              </a:lnSpc>
              <a:spcBef>
                <a:spcPts val="215"/>
              </a:spcBef>
              <a:buAutoNum type="alphaLcParenBoth"/>
              <a:tabLst>
                <a:tab pos="44704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hysteresis</a:t>
            </a:r>
            <a:r>
              <a:rPr sz="900" spc="-1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motor</a:t>
            </a:r>
            <a:endParaRPr sz="900">
              <a:latin typeface="Times New Roman"/>
              <a:cs typeface="Times New Roman"/>
            </a:endParaRPr>
          </a:p>
          <a:p>
            <a:pPr marL="446405" lvl="1" indent="-201295">
              <a:lnSpc>
                <a:spcPct val="100000"/>
              </a:lnSpc>
              <a:spcBef>
                <a:spcPts val="190"/>
              </a:spcBef>
              <a:buAutoNum type="alphaLcParenBoth"/>
              <a:tabLst>
                <a:tab pos="447040" algn="l"/>
              </a:tabLst>
            </a:pP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reluctance</a:t>
            </a:r>
            <a:r>
              <a:rPr sz="900" spc="-1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motor</a:t>
            </a:r>
            <a:endParaRPr sz="900">
              <a:latin typeface="Times New Roman"/>
              <a:cs typeface="Times New Roman"/>
            </a:endParaRPr>
          </a:p>
          <a:p>
            <a:pPr marL="446405" lvl="1" indent="-201295">
              <a:lnSpc>
                <a:spcPct val="100000"/>
              </a:lnSpc>
              <a:spcBef>
                <a:spcPts val="190"/>
              </a:spcBef>
              <a:buAutoNum type="alphaLcParenBoth"/>
              <a:tabLst>
                <a:tab pos="447040" algn="l"/>
              </a:tabLst>
            </a:pP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stepper</a:t>
            </a:r>
            <a:r>
              <a:rPr sz="900" spc="-9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motor</a:t>
            </a:r>
            <a:endParaRPr sz="900">
              <a:latin typeface="Times New Roman"/>
              <a:cs typeface="Times New Roman"/>
            </a:endParaRPr>
          </a:p>
          <a:p>
            <a:pPr marL="446405" lvl="1" indent="-201295">
              <a:lnSpc>
                <a:spcPct val="100000"/>
              </a:lnSpc>
              <a:spcBef>
                <a:spcPts val="215"/>
              </a:spcBef>
              <a:buAutoNum type="alphaLcParenBoth"/>
              <a:tabLst>
                <a:tab pos="44704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shaded-pole</a:t>
            </a:r>
            <a:r>
              <a:rPr sz="9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imes New Roman"/>
                <a:cs typeface="Times New Roman"/>
              </a:rPr>
              <a:t>motor.</a:t>
            </a:r>
            <a:endParaRPr sz="900">
              <a:latin typeface="Times New Roman"/>
              <a:cs typeface="Times New Roman"/>
            </a:endParaRPr>
          </a:p>
          <a:p>
            <a:pPr marL="245745" marR="11430" indent="-231775" algn="just">
              <a:lnSpc>
                <a:spcPct val="100000"/>
              </a:lnSpc>
              <a:spcBef>
                <a:spcPts val="190"/>
              </a:spcBef>
              <a:buClr>
                <a:srgbClr val="EC008C"/>
              </a:buClr>
              <a:buFont typeface="Times New Roman"/>
              <a:buAutoNum type="arabicPeriod" startAt="23"/>
              <a:tabLst>
                <a:tab pos="245745" algn="l"/>
              </a:tabLst>
            </a:pPr>
            <a:r>
              <a:rPr sz="900" spc="-10" dirty="0">
                <a:solidFill>
                  <a:srgbClr val="231F20"/>
                </a:solidFill>
                <a:latin typeface="Times New Roman"/>
                <a:cs typeface="Times New Roman"/>
              </a:rPr>
              <a:t>Usually, large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motors are more efficient than  </a:t>
            </a:r>
            <a:r>
              <a:rPr sz="900" spc="-15" dirty="0">
                <a:solidFill>
                  <a:srgbClr val="231F20"/>
                </a:solidFill>
                <a:latin typeface="Times New Roman"/>
                <a:cs typeface="Times New Roman"/>
              </a:rPr>
              <a:t>small</a:t>
            </a:r>
            <a:r>
              <a:rPr sz="9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imes New Roman"/>
                <a:cs typeface="Times New Roman"/>
              </a:rPr>
              <a:t>ones.</a:t>
            </a:r>
            <a:r>
              <a:rPr sz="9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9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imes New Roman"/>
                <a:cs typeface="Times New Roman"/>
              </a:rPr>
              <a:t>efficiency</a:t>
            </a:r>
            <a:r>
              <a:rPr sz="9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9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9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imes New Roman"/>
                <a:cs typeface="Times New Roman"/>
              </a:rPr>
              <a:t>tiny</a:t>
            </a:r>
            <a:r>
              <a:rPr sz="9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imes New Roman"/>
                <a:cs typeface="Times New Roman"/>
              </a:rPr>
              <a:t>motor</a:t>
            </a:r>
            <a:r>
              <a:rPr sz="9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imes New Roman"/>
                <a:cs typeface="Times New Roman"/>
              </a:rPr>
              <a:t>used 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9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9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imes New Roman"/>
                <a:cs typeface="Times New Roman"/>
              </a:rPr>
              <a:t>wrist</a:t>
            </a:r>
            <a:r>
              <a:rPr sz="9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imes New Roman"/>
                <a:cs typeface="Times New Roman"/>
              </a:rPr>
              <a:t>watch</a:t>
            </a:r>
            <a:r>
              <a:rPr sz="9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9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imes New Roman"/>
                <a:cs typeface="Times New Roman"/>
              </a:rPr>
              <a:t>approximately..........</a:t>
            </a:r>
            <a:r>
              <a:rPr sz="9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imes New Roman"/>
                <a:cs typeface="Times New Roman"/>
              </a:rPr>
              <a:t>per</a:t>
            </a:r>
            <a:r>
              <a:rPr sz="9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imes New Roman"/>
                <a:cs typeface="Times New Roman"/>
              </a:rPr>
              <a:t>cent.</a:t>
            </a:r>
            <a:endParaRPr sz="900">
              <a:latin typeface="Times New Roman"/>
              <a:cs typeface="Times New Roman"/>
            </a:endParaRPr>
          </a:p>
          <a:p>
            <a:pPr marL="446405" lvl="1" indent="-200660">
              <a:lnSpc>
                <a:spcPct val="100000"/>
              </a:lnSpc>
              <a:spcBef>
                <a:spcPts val="190"/>
              </a:spcBef>
              <a:buAutoNum type="alphaLcParenBoth"/>
              <a:tabLst>
                <a:tab pos="44704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1</a:t>
            </a:r>
            <a:endParaRPr sz="900">
              <a:latin typeface="Times New Roman"/>
              <a:cs typeface="Times New Roman"/>
            </a:endParaRPr>
          </a:p>
          <a:p>
            <a:pPr marL="446405" lvl="1" indent="-200660">
              <a:lnSpc>
                <a:spcPct val="100000"/>
              </a:lnSpc>
              <a:spcBef>
                <a:spcPts val="215"/>
              </a:spcBef>
              <a:buAutoNum type="alphaLcParenBoth"/>
              <a:tabLst>
                <a:tab pos="447040" algn="l"/>
              </a:tabLst>
            </a:pPr>
            <a:r>
              <a:rPr sz="900" spc="5" dirty="0">
                <a:solidFill>
                  <a:srgbClr val="231F20"/>
                </a:solidFill>
                <a:latin typeface="Times New Roman"/>
                <a:cs typeface="Times New Roman"/>
              </a:rPr>
              <a:t>10</a:t>
            </a:r>
            <a:endParaRPr sz="900">
              <a:latin typeface="Times New Roman"/>
              <a:cs typeface="Times New Roman"/>
            </a:endParaRPr>
          </a:p>
          <a:p>
            <a:pPr marL="447040" lvl="1" indent="-201295">
              <a:lnSpc>
                <a:spcPct val="100000"/>
              </a:lnSpc>
              <a:spcBef>
                <a:spcPts val="190"/>
              </a:spcBef>
              <a:buAutoNum type="alphaLcParenBoth"/>
              <a:tabLst>
                <a:tab pos="447675" algn="l"/>
              </a:tabLst>
            </a:pPr>
            <a:r>
              <a:rPr sz="900" spc="5" dirty="0">
                <a:solidFill>
                  <a:srgbClr val="231F20"/>
                </a:solidFill>
                <a:latin typeface="Times New Roman"/>
                <a:cs typeface="Times New Roman"/>
              </a:rPr>
              <a:t>50</a:t>
            </a:r>
            <a:endParaRPr sz="900">
              <a:latin typeface="Times New Roman"/>
              <a:cs typeface="Times New Roman"/>
            </a:endParaRPr>
          </a:p>
          <a:p>
            <a:pPr marL="447040" lvl="1" indent="-201295">
              <a:lnSpc>
                <a:spcPct val="100000"/>
              </a:lnSpc>
              <a:spcBef>
                <a:spcPts val="190"/>
              </a:spcBef>
              <a:buAutoNum type="alphaLcParenBoth"/>
              <a:tabLst>
                <a:tab pos="447675" algn="l"/>
              </a:tabLst>
            </a:pPr>
            <a:r>
              <a:rPr sz="900" spc="5" dirty="0">
                <a:solidFill>
                  <a:srgbClr val="231F20"/>
                </a:solidFill>
                <a:latin typeface="Times New Roman"/>
                <a:cs typeface="Times New Roman"/>
              </a:rPr>
              <a:t>80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95590" y="5042014"/>
            <a:ext cx="894422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spc="-5" dirty="0">
                <a:solidFill>
                  <a:srgbClr val="005AAA"/>
                </a:solidFill>
                <a:latin typeface="Arial"/>
                <a:cs typeface="Arial"/>
              </a:rPr>
              <a:t>ANSWERS</a:t>
            </a:r>
            <a:endParaRPr sz="11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069310" y="5192857"/>
            <a:ext cx="2431227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20" dirty="0">
                <a:solidFill>
                  <a:srgbClr val="EC008C"/>
                </a:solidFill>
                <a:latin typeface="Times New Roman"/>
                <a:cs typeface="Times New Roman"/>
              </a:rPr>
              <a:t>11.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a   </a:t>
            </a:r>
            <a:r>
              <a:rPr sz="1000" b="1" spc="-5" dirty="0">
                <a:solidFill>
                  <a:srgbClr val="EC008C"/>
                </a:solidFill>
                <a:latin typeface="Times New Roman"/>
                <a:cs typeface="Times New Roman"/>
              </a:rPr>
              <a:t>12.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d   </a:t>
            </a:r>
            <a:r>
              <a:rPr sz="1000" b="1" spc="-5" dirty="0">
                <a:solidFill>
                  <a:srgbClr val="EC008C"/>
                </a:solidFill>
                <a:latin typeface="Times New Roman"/>
                <a:cs typeface="Times New Roman"/>
              </a:rPr>
              <a:t>13.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d   </a:t>
            </a:r>
            <a:r>
              <a:rPr sz="1000" b="1" spc="-5" dirty="0">
                <a:solidFill>
                  <a:srgbClr val="EC008C"/>
                </a:solidFill>
                <a:latin typeface="Times New Roman"/>
                <a:cs typeface="Times New Roman"/>
              </a:rPr>
              <a:t>14.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c   </a:t>
            </a:r>
            <a:r>
              <a:rPr sz="1000" b="1" spc="-5" dirty="0">
                <a:solidFill>
                  <a:srgbClr val="EC008C"/>
                </a:solidFill>
                <a:latin typeface="Times New Roman"/>
                <a:cs typeface="Times New Roman"/>
              </a:rPr>
              <a:t>15.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d   </a:t>
            </a:r>
            <a:r>
              <a:rPr sz="1000" b="1" dirty="0">
                <a:solidFill>
                  <a:srgbClr val="EC008C"/>
                </a:solidFill>
                <a:latin typeface="Times New Roman"/>
                <a:cs typeface="Times New Roman"/>
              </a:rPr>
              <a:t>16.</a:t>
            </a:r>
            <a:r>
              <a:rPr sz="1000" b="1" spc="-70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91209" y="5192858"/>
            <a:ext cx="3390196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solidFill>
                  <a:srgbClr val="EC008C"/>
                </a:solidFill>
                <a:latin typeface="Times New Roman"/>
                <a:cs typeface="Times New Roman"/>
              </a:rPr>
              <a:t>1.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b   </a:t>
            </a:r>
            <a:r>
              <a:rPr sz="1000" b="1" dirty="0">
                <a:solidFill>
                  <a:srgbClr val="EC008C"/>
                </a:solidFill>
                <a:latin typeface="Times New Roman"/>
                <a:cs typeface="Times New Roman"/>
              </a:rPr>
              <a:t>2.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b   </a:t>
            </a:r>
            <a:r>
              <a:rPr sz="1000" b="1" dirty="0">
                <a:solidFill>
                  <a:srgbClr val="EC008C"/>
                </a:solidFill>
                <a:latin typeface="Times New Roman"/>
                <a:cs typeface="Times New Roman"/>
              </a:rPr>
              <a:t>3.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d   </a:t>
            </a:r>
            <a:r>
              <a:rPr sz="1000" b="1" spc="-5" dirty="0">
                <a:solidFill>
                  <a:srgbClr val="EC008C"/>
                </a:solidFill>
                <a:latin typeface="Times New Roman"/>
                <a:cs typeface="Times New Roman"/>
              </a:rPr>
              <a:t>4.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a  </a:t>
            </a:r>
            <a:r>
              <a:rPr sz="1000" b="1" dirty="0">
                <a:solidFill>
                  <a:srgbClr val="EC008C"/>
                </a:solidFill>
                <a:latin typeface="Times New Roman"/>
                <a:cs typeface="Times New Roman"/>
              </a:rPr>
              <a:t>5.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b   </a:t>
            </a:r>
            <a:r>
              <a:rPr sz="1000" b="1" spc="-5" dirty="0">
                <a:solidFill>
                  <a:srgbClr val="EC008C"/>
                </a:solidFill>
                <a:latin typeface="Times New Roman"/>
                <a:cs typeface="Times New Roman"/>
              </a:rPr>
              <a:t>6.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d   </a:t>
            </a:r>
            <a:r>
              <a:rPr sz="1000" b="1" dirty="0">
                <a:solidFill>
                  <a:srgbClr val="EC008C"/>
                </a:solidFill>
                <a:latin typeface="Times New Roman"/>
                <a:cs typeface="Times New Roman"/>
              </a:rPr>
              <a:t>7.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a  </a:t>
            </a:r>
            <a:r>
              <a:rPr sz="1000" b="1" spc="-5" dirty="0">
                <a:solidFill>
                  <a:srgbClr val="EC008C"/>
                </a:solidFill>
                <a:latin typeface="Times New Roman"/>
                <a:cs typeface="Times New Roman"/>
              </a:rPr>
              <a:t>8.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a   </a:t>
            </a:r>
            <a:r>
              <a:rPr sz="1000" b="1" dirty="0">
                <a:solidFill>
                  <a:srgbClr val="EC008C"/>
                </a:solidFill>
                <a:latin typeface="Times New Roman"/>
                <a:cs typeface="Times New Roman"/>
              </a:rPr>
              <a:t>9.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b  </a:t>
            </a:r>
            <a:r>
              <a:rPr sz="1000" b="1" spc="-5" dirty="0">
                <a:solidFill>
                  <a:srgbClr val="EC008C"/>
                </a:solidFill>
                <a:latin typeface="Times New Roman"/>
                <a:cs typeface="Times New Roman"/>
              </a:rPr>
              <a:t>10. </a:t>
            </a:r>
            <a:r>
              <a:rPr sz="1000" b="1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b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000" b="1" spc="-5" dirty="0">
                <a:solidFill>
                  <a:srgbClr val="EC008C"/>
                </a:solidFill>
                <a:latin typeface="Times New Roman"/>
                <a:cs typeface="Times New Roman"/>
              </a:rPr>
              <a:t>17.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c   </a:t>
            </a:r>
            <a:r>
              <a:rPr sz="1000" b="1" spc="-5" dirty="0">
                <a:solidFill>
                  <a:srgbClr val="EC008C"/>
                </a:solidFill>
                <a:latin typeface="Times New Roman"/>
                <a:cs typeface="Times New Roman"/>
              </a:rPr>
              <a:t>18.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d   </a:t>
            </a:r>
            <a:r>
              <a:rPr sz="1000" b="1" dirty="0">
                <a:solidFill>
                  <a:srgbClr val="EC008C"/>
                </a:solidFill>
                <a:latin typeface="Times New Roman"/>
                <a:cs typeface="Times New Roman"/>
              </a:rPr>
              <a:t>19.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d   </a:t>
            </a:r>
            <a:r>
              <a:rPr sz="1000" b="1" spc="-5" dirty="0">
                <a:solidFill>
                  <a:srgbClr val="EC008C"/>
                </a:solidFill>
                <a:latin typeface="Times New Roman"/>
                <a:cs typeface="Times New Roman"/>
              </a:rPr>
              <a:t>20.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d   </a:t>
            </a:r>
            <a:r>
              <a:rPr sz="1000" b="1" spc="-5" dirty="0">
                <a:solidFill>
                  <a:srgbClr val="EC008C"/>
                </a:solidFill>
                <a:latin typeface="Times New Roman"/>
                <a:cs typeface="Times New Roman"/>
              </a:rPr>
              <a:t>21.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a   </a:t>
            </a:r>
            <a:r>
              <a:rPr sz="1000" b="1" spc="-5" dirty="0">
                <a:solidFill>
                  <a:srgbClr val="EC008C"/>
                </a:solidFill>
                <a:latin typeface="Times New Roman"/>
                <a:cs typeface="Times New Roman"/>
              </a:rPr>
              <a:t>22.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c   </a:t>
            </a:r>
            <a:r>
              <a:rPr sz="1000" b="1" dirty="0">
                <a:solidFill>
                  <a:srgbClr val="EC008C"/>
                </a:solidFill>
                <a:latin typeface="Times New Roman"/>
                <a:cs typeface="Times New Roman"/>
              </a:rPr>
              <a:t>23.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a   </a:t>
            </a:r>
            <a:r>
              <a:rPr sz="1000" b="1" dirty="0">
                <a:solidFill>
                  <a:srgbClr val="EC008C"/>
                </a:solidFill>
                <a:latin typeface="Times New Roman"/>
                <a:cs typeface="Times New Roman"/>
              </a:rPr>
              <a:t>24.</a:t>
            </a:r>
            <a:r>
              <a:rPr sz="1000" b="1" spc="90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960648" y="5880608"/>
            <a:ext cx="676963" cy="358783"/>
          </a:xfrm>
          <a:custGeom>
            <a:avLst/>
            <a:gdLst/>
            <a:ahLst/>
            <a:cxnLst/>
            <a:rect l="l" t="t" r="r" b="b"/>
            <a:pathLst>
              <a:path w="559434" h="559434">
                <a:moveTo>
                  <a:pt x="279409" y="0"/>
                </a:moveTo>
                <a:lnTo>
                  <a:pt x="234190" y="3668"/>
                </a:lnTo>
                <a:lnTo>
                  <a:pt x="191257" y="14283"/>
                </a:lnTo>
                <a:lnTo>
                  <a:pt x="151191" y="31264"/>
                </a:lnTo>
                <a:lnTo>
                  <a:pt x="114577" y="54028"/>
                </a:lnTo>
                <a:lnTo>
                  <a:pt x="81996" y="81991"/>
                </a:lnTo>
                <a:lnTo>
                  <a:pt x="54031" y="114571"/>
                </a:lnTo>
                <a:lnTo>
                  <a:pt x="31267" y="151186"/>
                </a:lnTo>
                <a:lnTo>
                  <a:pt x="14285" y="191252"/>
                </a:lnTo>
                <a:lnTo>
                  <a:pt x="3668" y="234187"/>
                </a:lnTo>
                <a:lnTo>
                  <a:pt x="0" y="279409"/>
                </a:lnTo>
                <a:lnTo>
                  <a:pt x="3668" y="324627"/>
                </a:lnTo>
                <a:lnTo>
                  <a:pt x="14285" y="367561"/>
                </a:lnTo>
                <a:lnTo>
                  <a:pt x="31267" y="407626"/>
                </a:lnTo>
                <a:lnTo>
                  <a:pt x="54031" y="444241"/>
                </a:lnTo>
                <a:lnTo>
                  <a:pt x="81996" y="476822"/>
                </a:lnTo>
                <a:lnTo>
                  <a:pt x="114577" y="504786"/>
                </a:lnTo>
                <a:lnTo>
                  <a:pt x="151191" y="527551"/>
                </a:lnTo>
                <a:lnTo>
                  <a:pt x="191257" y="544533"/>
                </a:lnTo>
                <a:lnTo>
                  <a:pt x="234190" y="555150"/>
                </a:lnTo>
                <a:lnTo>
                  <a:pt x="279409" y="558818"/>
                </a:lnTo>
                <a:lnTo>
                  <a:pt x="324630" y="555150"/>
                </a:lnTo>
                <a:lnTo>
                  <a:pt x="367566" y="544533"/>
                </a:lnTo>
                <a:lnTo>
                  <a:pt x="407632" y="527551"/>
                </a:lnTo>
                <a:lnTo>
                  <a:pt x="444247" y="504786"/>
                </a:lnTo>
                <a:lnTo>
                  <a:pt x="476827" y="476822"/>
                </a:lnTo>
                <a:lnTo>
                  <a:pt x="504790" y="444241"/>
                </a:lnTo>
                <a:lnTo>
                  <a:pt x="527553" y="407626"/>
                </a:lnTo>
                <a:lnTo>
                  <a:pt x="544534" y="367561"/>
                </a:lnTo>
                <a:lnTo>
                  <a:pt x="555150" y="324627"/>
                </a:lnTo>
                <a:lnTo>
                  <a:pt x="558818" y="279409"/>
                </a:lnTo>
                <a:lnTo>
                  <a:pt x="555150" y="234187"/>
                </a:lnTo>
                <a:lnTo>
                  <a:pt x="544534" y="191252"/>
                </a:lnTo>
                <a:lnTo>
                  <a:pt x="527553" y="151186"/>
                </a:lnTo>
                <a:lnTo>
                  <a:pt x="504790" y="114571"/>
                </a:lnTo>
                <a:lnTo>
                  <a:pt x="476827" y="81991"/>
                </a:lnTo>
                <a:lnTo>
                  <a:pt x="444247" y="54028"/>
                </a:lnTo>
                <a:lnTo>
                  <a:pt x="407632" y="31264"/>
                </a:lnTo>
                <a:lnTo>
                  <a:pt x="367566" y="14283"/>
                </a:lnTo>
                <a:lnTo>
                  <a:pt x="324630" y="3668"/>
                </a:lnTo>
                <a:lnTo>
                  <a:pt x="279409" y="0"/>
                </a:lnTo>
                <a:close/>
              </a:path>
            </a:pathLst>
          </a:custGeom>
          <a:solidFill>
            <a:srgbClr val="2E30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007283" y="5905323"/>
            <a:ext cx="583218" cy="309099"/>
          </a:xfrm>
          <a:custGeom>
            <a:avLst/>
            <a:gdLst/>
            <a:ahLst/>
            <a:cxnLst/>
            <a:rect l="l" t="t" r="r" b="b"/>
            <a:pathLst>
              <a:path w="481965" h="481965">
                <a:moveTo>
                  <a:pt x="240870" y="0"/>
                </a:moveTo>
                <a:lnTo>
                  <a:pt x="192433" y="4908"/>
                </a:lnTo>
                <a:lnTo>
                  <a:pt x="147269" y="18979"/>
                </a:lnTo>
                <a:lnTo>
                  <a:pt x="106360" y="41231"/>
                </a:lnTo>
                <a:lnTo>
                  <a:pt x="70688" y="70683"/>
                </a:lnTo>
                <a:lnTo>
                  <a:pt x="41234" y="106355"/>
                </a:lnTo>
                <a:lnTo>
                  <a:pt x="18981" y="147264"/>
                </a:lnTo>
                <a:lnTo>
                  <a:pt x="4908" y="192429"/>
                </a:lnTo>
                <a:lnTo>
                  <a:pt x="0" y="240870"/>
                </a:lnTo>
                <a:lnTo>
                  <a:pt x="4908" y="289307"/>
                </a:lnTo>
                <a:lnTo>
                  <a:pt x="18981" y="334470"/>
                </a:lnTo>
                <a:lnTo>
                  <a:pt x="41234" y="375379"/>
                </a:lnTo>
                <a:lnTo>
                  <a:pt x="70688" y="411051"/>
                </a:lnTo>
                <a:lnTo>
                  <a:pt x="106360" y="440505"/>
                </a:lnTo>
                <a:lnTo>
                  <a:pt x="147269" y="462759"/>
                </a:lnTo>
                <a:lnTo>
                  <a:pt x="192433" y="476831"/>
                </a:lnTo>
                <a:lnTo>
                  <a:pt x="240870" y="481740"/>
                </a:lnTo>
                <a:lnTo>
                  <a:pt x="289310" y="476831"/>
                </a:lnTo>
                <a:lnTo>
                  <a:pt x="334476" y="462759"/>
                </a:lnTo>
                <a:lnTo>
                  <a:pt x="375385" y="440505"/>
                </a:lnTo>
                <a:lnTo>
                  <a:pt x="411056" y="411051"/>
                </a:lnTo>
                <a:lnTo>
                  <a:pt x="440508" y="375379"/>
                </a:lnTo>
                <a:lnTo>
                  <a:pt x="462760" y="334470"/>
                </a:lnTo>
                <a:lnTo>
                  <a:pt x="476831" y="289307"/>
                </a:lnTo>
                <a:lnTo>
                  <a:pt x="481740" y="240870"/>
                </a:lnTo>
                <a:lnTo>
                  <a:pt x="476831" y="192429"/>
                </a:lnTo>
                <a:lnTo>
                  <a:pt x="462760" y="147264"/>
                </a:lnTo>
                <a:lnTo>
                  <a:pt x="440508" y="106355"/>
                </a:lnTo>
                <a:lnTo>
                  <a:pt x="411056" y="70683"/>
                </a:lnTo>
                <a:lnTo>
                  <a:pt x="375385" y="41231"/>
                </a:lnTo>
                <a:lnTo>
                  <a:pt x="334476" y="18979"/>
                </a:lnTo>
                <a:lnTo>
                  <a:pt x="289310" y="4908"/>
                </a:lnTo>
                <a:lnTo>
                  <a:pt x="2408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057805" y="5932099"/>
            <a:ext cx="482557" cy="25575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199119" y="0"/>
                </a:moveTo>
                <a:lnTo>
                  <a:pt x="153558" y="5274"/>
                </a:lnTo>
                <a:lnTo>
                  <a:pt x="111684" y="20289"/>
                </a:lnTo>
                <a:lnTo>
                  <a:pt x="74708" y="43836"/>
                </a:lnTo>
                <a:lnTo>
                  <a:pt x="43840" y="74702"/>
                </a:lnTo>
                <a:lnTo>
                  <a:pt x="20291" y="111679"/>
                </a:lnTo>
                <a:lnTo>
                  <a:pt x="5274" y="153554"/>
                </a:lnTo>
                <a:lnTo>
                  <a:pt x="0" y="199119"/>
                </a:lnTo>
                <a:lnTo>
                  <a:pt x="5274" y="244679"/>
                </a:lnTo>
                <a:lnTo>
                  <a:pt x="20291" y="286553"/>
                </a:lnTo>
                <a:lnTo>
                  <a:pt x="43840" y="323530"/>
                </a:lnTo>
                <a:lnTo>
                  <a:pt x="74708" y="354398"/>
                </a:lnTo>
                <a:lnTo>
                  <a:pt x="111684" y="377946"/>
                </a:lnTo>
                <a:lnTo>
                  <a:pt x="153558" y="392963"/>
                </a:lnTo>
                <a:lnTo>
                  <a:pt x="199119" y="398238"/>
                </a:lnTo>
                <a:lnTo>
                  <a:pt x="244683" y="392963"/>
                </a:lnTo>
                <a:lnTo>
                  <a:pt x="286559" y="377946"/>
                </a:lnTo>
                <a:lnTo>
                  <a:pt x="323535" y="354398"/>
                </a:lnTo>
                <a:lnTo>
                  <a:pt x="354402" y="323530"/>
                </a:lnTo>
                <a:lnTo>
                  <a:pt x="377948" y="286553"/>
                </a:lnTo>
                <a:lnTo>
                  <a:pt x="392964" y="244679"/>
                </a:lnTo>
                <a:lnTo>
                  <a:pt x="398238" y="199119"/>
                </a:lnTo>
                <a:lnTo>
                  <a:pt x="392964" y="153554"/>
                </a:lnTo>
                <a:lnTo>
                  <a:pt x="377948" y="111679"/>
                </a:lnTo>
                <a:lnTo>
                  <a:pt x="354402" y="74702"/>
                </a:lnTo>
                <a:lnTo>
                  <a:pt x="323535" y="43836"/>
                </a:lnTo>
                <a:lnTo>
                  <a:pt x="286559" y="20289"/>
                </a:lnTo>
                <a:lnTo>
                  <a:pt x="244683" y="5274"/>
                </a:lnTo>
                <a:lnTo>
                  <a:pt x="199119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173191" y="6002514"/>
            <a:ext cx="251268" cy="114843"/>
          </a:xfrm>
          <a:custGeom>
            <a:avLst/>
            <a:gdLst/>
            <a:ahLst/>
            <a:cxnLst/>
            <a:rect l="l" t="t" r="r" b="b"/>
            <a:pathLst>
              <a:path w="207645" h="179070">
                <a:moveTo>
                  <a:pt x="0" y="0"/>
                </a:moveTo>
                <a:lnTo>
                  <a:pt x="0" y="178638"/>
                </a:lnTo>
                <a:lnTo>
                  <a:pt x="207543" y="8932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960648" y="407240"/>
            <a:ext cx="676963" cy="358783"/>
          </a:xfrm>
          <a:custGeom>
            <a:avLst/>
            <a:gdLst/>
            <a:ahLst/>
            <a:cxnLst/>
            <a:rect l="l" t="t" r="r" b="b"/>
            <a:pathLst>
              <a:path w="559434" h="559435">
                <a:moveTo>
                  <a:pt x="279409" y="0"/>
                </a:moveTo>
                <a:lnTo>
                  <a:pt x="234190" y="3668"/>
                </a:lnTo>
                <a:lnTo>
                  <a:pt x="191257" y="14283"/>
                </a:lnTo>
                <a:lnTo>
                  <a:pt x="151191" y="31264"/>
                </a:lnTo>
                <a:lnTo>
                  <a:pt x="114577" y="54028"/>
                </a:lnTo>
                <a:lnTo>
                  <a:pt x="81996" y="81991"/>
                </a:lnTo>
                <a:lnTo>
                  <a:pt x="54031" y="114571"/>
                </a:lnTo>
                <a:lnTo>
                  <a:pt x="31267" y="151186"/>
                </a:lnTo>
                <a:lnTo>
                  <a:pt x="14285" y="191252"/>
                </a:lnTo>
                <a:lnTo>
                  <a:pt x="3668" y="234187"/>
                </a:lnTo>
                <a:lnTo>
                  <a:pt x="0" y="279409"/>
                </a:lnTo>
                <a:lnTo>
                  <a:pt x="3668" y="324627"/>
                </a:lnTo>
                <a:lnTo>
                  <a:pt x="14285" y="367561"/>
                </a:lnTo>
                <a:lnTo>
                  <a:pt x="31267" y="407626"/>
                </a:lnTo>
                <a:lnTo>
                  <a:pt x="54031" y="444241"/>
                </a:lnTo>
                <a:lnTo>
                  <a:pt x="81996" y="476822"/>
                </a:lnTo>
                <a:lnTo>
                  <a:pt x="114577" y="504786"/>
                </a:lnTo>
                <a:lnTo>
                  <a:pt x="151191" y="527551"/>
                </a:lnTo>
                <a:lnTo>
                  <a:pt x="191257" y="544533"/>
                </a:lnTo>
                <a:lnTo>
                  <a:pt x="234190" y="555150"/>
                </a:lnTo>
                <a:lnTo>
                  <a:pt x="279409" y="558818"/>
                </a:lnTo>
                <a:lnTo>
                  <a:pt x="324630" y="555150"/>
                </a:lnTo>
                <a:lnTo>
                  <a:pt x="367566" y="544533"/>
                </a:lnTo>
                <a:lnTo>
                  <a:pt x="407632" y="527551"/>
                </a:lnTo>
                <a:lnTo>
                  <a:pt x="444247" y="504786"/>
                </a:lnTo>
                <a:lnTo>
                  <a:pt x="476827" y="476822"/>
                </a:lnTo>
                <a:lnTo>
                  <a:pt x="504790" y="444241"/>
                </a:lnTo>
                <a:lnTo>
                  <a:pt x="527553" y="407626"/>
                </a:lnTo>
                <a:lnTo>
                  <a:pt x="544534" y="367561"/>
                </a:lnTo>
                <a:lnTo>
                  <a:pt x="555150" y="324627"/>
                </a:lnTo>
                <a:lnTo>
                  <a:pt x="558818" y="279409"/>
                </a:lnTo>
                <a:lnTo>
                  <a:pt x="555150" y="234187"/>
                </a:lnTo>
                <a:lnTo>
                  <a:pt x="544534" y="191252"/>
                </a:lnTo>
                <a:lnTo>
                  <a:pt x="527553" y="151186"/>
                </a:lnTo>
                <a:lnTo>
                  <a:pt x="504790" y="114571"/>
                </a:lnTo>
                <a:lnTo>
                  <a:pt x="476827" y="81991"/>
                </a:lnTo>
                <a:lnTo>
                  <a:pt x="444247" y="54028"/>
                </a:lnTo>
                <a:lnTo>
                  <a:pt x="407632" y="31264"/>
                </a:lnTo>
                <a:lnTo>
                  <a:pt x="367566" y="14283"/>
                </a:lnTo>
                <a:lnTo>
                  <a:pt x="324630" y="3668"/>
                </a:lnTo>
                <a:lnTo>
                  <a:pt x="279409" y="0"/>
                </a:lnTo>
                <a:close/>
              </a:path>
            </a:pathLst>
          </a:custGeom>
          <a:solidFill>
            <a:srgbClr val="2E30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007283" y="431956"/>
            <a:ext cx="583218" cy="309099"/>
          </a:xfrm>
          <a:custGeom>
            <a:avLst/>
            <a:gdLst/>
            <a:ahLst/>
            <a:cxnLst/>
            <a:rect l="l" t="t" r="r" b="b"/>
            <a:pathLst>
              <a:path w="481965" h="481965">
                <a:moveTo>
                  <a:pt x="240870" y="0"/>
                </a:moveTo>
                <a:lnTo>
                  <a:pt x="192433" y="4908"/>
                </a:lnTo>
                <a:lnTo>
                  <a:pt x="147269" y="18979"/>
                </a:lnTo>
                <a:lnTo>
                  <a:pt x="106360" y="41231"/>
                </a:lnTo>
                <a:lnTo>
                  <a:pt x="70688" y="70683"/>
                </a:lnTo>
                <a:lnTo>
                  <a:pt x="41234" y="106355"/>
                </a:lnTo>
                <a:lnTo>
                  <a:pt x="18981" y="147264"/>
                </a:lnTo>
                <a:lnTo>
                  <a:pt x="4908" y="192429"/>
                </a:lnTo>
                <a:lnTo>
                  <a:pt x="0" y="240870"/>
                </a:lnTo>
                <a:lnTo>
                  <a:pt x="4908" y="289307"/>
                </a:lnTo>
                <a:lnTo>
                  <a:pt x="18981" y="334470"/>
                </a:lnTo>
                <a:lnTo>
                  <a:pt x="41234" y="375379"/>
                </a:lnTo>
                <a:lnTo>
                  <a:pt x="70688" y="411051"/>
                </a:lnTo>
                <a:lnTo>
                  <a:pt x="106360" y="440505"/>
                </a:lnTo>
                <a:lnTo>
                  <a:pt x="147269" y="462759"/>
                </a:lnTo>
                <a:lnTo>
                  <a:pt x="192433" y="476831"/>
                </a:lnTo>
                <a:lnTo>
                  <a:pt x="240870" y="481740"/>
                </a:lnTo>
                <a:lnTo>
                  <a:pt x="289310" y="476831"/>
                </a:lnTo>
                <a:lnTo>
                  <a:pt x="334476" y="462759"/>
                </a:lnTo>
                <a:lnTo>
                  <a:pt x="375385" y="440505"/>
                </a:lnTo>
                <a:lnTo>
                  <a:pt x="411056" y="411051"/>
                </a:lnTo>
                <a:lnTo>
                  <a:pt x="440508" y="375379"/>
                </a:lnTo>
                <a:lnTo>
                  <a:pt x="462760" y="334470"/>
                </a:lnTo>
                <a:lnTo>
                  <a:pt x="476831" y="289307"/>
                </a:lnTo>
                <a:lnTo>
                  <a:pt x="481740" y="240870"/>
                </a:lnTo>
                <a:lnTo>
                  <a:pt x="476831" y="192429"/>
                </a:lnTo>
                <a:lnTo>
                  <a:pt x="462760" y="147264"/>
                </a:lnTo>
                <a:lnTo>
                  <a:pt x="440508" y="106355"/>
                </a:lnTo>
                <a:lnTo>
                  <a:pt x="411056" y="70683"/>
                </a:lnTo>
                <a:lnTo>
                  <a:pt x="375385" y="41231"/>
                </a:lnTo>
                <a:lnTo>
                  <a:pt x="334476" y="18979"/>
                </a:lnTo>
                <a:lnTo>
                  <a:pt x="289310" y="4908"/>
                </a:lnTo>
                <a:lnTo>
                  <a:pt x="2408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057805" y="458732"/>
            <a:ext cx="482557" cy="25575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199119" y="0"/>
                </a:moveTo>
                <a:lnTo>
                  <a:pt x="153558" y="5274"/>
                </a:lnTo>
                <a:lnTo>
                  <a:pt x="111684" y="20289"/>
                </a:lnTo>
                <a:lnTo>
                  <a:pt x="74708" y="43836"/>
                </a:lnTo>
                <a:lnTo>
                  <a:pt x="43840" y="74702"/>
                </a:lnTo>
                <a:lnTo>
                  <a:pt x="20291" y="111679"/>
                </a:lnTo>
                <a:lnTo>
                  <a:pt x="5274" y="153554"/>
                </a:lnTo>
                <a:lnTo>
                  <a:pt x="0" y="199119"/>
                </a:lnTo>
                <a:lnTo>
                  <a:pt x="5274" y="244679"/>
                </a:lnTo>
                <a:lnTo>
                  <a:pt x="20291" y="286553"/>
                </a:lnTo>
                <a:lnTo>
                  <a:pt x="43840" y="323530"/>
                </a:lnTo>
                <a:lnTo>
                  <a:pt x="74708" y="354398"/>
                </a:lnTo>
                <a:lnTo>
                  <a:pt x="111684" y="377946"/>
                </a:lnTo>
                <a:lnTo>
                  <a:pt x="153558" y="392963"/>
                </a:lnTo>
                <a:lnTo>
                  <a:pt x="199119" y="398238"/>
                </a:lnTo>
                <a:lnTo>
                  <a:pt x="244683" y="392963"/>
                </a:lnTo>
                <a:lnTo>
                  <a:pt x="286559" y="377946"/>
                </a:lnTo>
                <a:lnTo>
                  <a:pt x="323535" y="354398"/>
                </a:lnTo>
                <a:lnTo>
                  <a:pt x="354402" y="323530"/>
                </a:lnTo>
                <a:lnTo>
                  <a:pt x="377948" y="286553"/>
                </a:lnTo>
                <a:lnTo>
                  <a:pt x="392964" y="244679"/>
                </a:lnTo>
                <a:lnTo>
                  <a:pt x="398238" y="199119"/>
                </a:lnTo>
                <a:lnTo>
                  <a:pt x="392964" y="153554"/>
                </a:lnTo>
                <a:lnTo>
                  <a:pt x="377948" y="111679"/>
                </a:lnTo>
                <a:lnTo>
                  <a:pt x="354402" y="74702"/>
                </a:lnTo>
                <a:lnTo>
                  <a:pt x="323535" y="43836"/>
                </a:lnTo>
                <a:lnTo>
                  <a:pt x="286559" y="20289"/>
                </a:lnTo>
                <a:lnTo>
                  <a:pt x="244683" y="5274"/>
                </a:lnTo>
                <a:lnTo>
                  <a:pt x="199119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173191" y="529145"/>
            <a:ext cx="251268" cy="114843"/>
          </a:xfrm>
          <a:custGeom>
            <a:avLst/>
            <a:gdLst/>
            <a:ahLst/>
            <a:cxnLst/>
            <a:rect l="l" t="t" r="r" b="b"/>
            <a:pathLst>
              <a:path w="207645" h="179069">
                <a:moveTo>
                  <a:pt x="207543" y="0"/>
                </a:moveTo>
                <a:lnTo>
                  <a:pt x="0" y="89325"/>
                </a:lnTo>
                <a:lnTo>
                  <a:pt x="207543" y="178638"/>
                </a:lnTo>
                <a:lnTo>
                  <a:pt x="20754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82325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950</Words>
  <Application>Microsoft Office PowerPoint</Application>
  <PresentationFormat>On-screen Show (4:3)</PresentationFormat>
  <Paragraphs>139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First Course of Special Machine 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Course of Special Machine </dc:title>
  <dc:creator>DR.Ahmed Saker 2o1O</dc:creator>
  <cp:lastModifiedBy>DR.Ahmed Saker 2o1O</cp:lastModifiedBy>
  <cp:revision>1</cp:revision>
  <dcterms:created xsi:type="dcterms:W3CDTF">2018-12-18T07:07:42Z</dcterms:created>
  <dcterms:modified xsi:type="dcterms:W3CDTF">2018-12-18T07:08:15Z</dcterms:modified>
</cp:coreProperties>
</file>